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53"/>
  </p:notesMasterIdLst>
  <p:sldIdLst>
    <p:sldId id="256" r:id="rId2"/>
    <p:sldId id="259" r:id="rId3"/>
    <p:sldId id="264" r:id="rId4"/>
    <p:sldId id="261" r:id="rId5"/>
    <p:sldId id="258" r:id="rId6"/>
    <p:sldId id="260" r:id="rId7"/>
    <p:sldId id="265" r:id="rId8"/>
    <p:sldId id="262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91" r:id="rId32"/>
    <p:sldId id="290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257" r:id="rId52"/>
  </p:sldIdLst>
  <p:sldSz cx="9144000" cy="6858000" type="screen4x3"/>
  <p:notesSz cx="6858000" cy="9144000"/>
  <p:embeddedFontLst>
    <p:embeddedFont>
      <p:font typeface="a옛날목욕탕L" pitchFamily="18" charset="-127"/>
      <p:regular r:id="rId54"/>
    </p:embeddedFont>
    <p:embeddedFont>
      <p:font typeface="Gobold" pitchFamily="2" charset="0"/>
      <p:regular r:id="rId55"/>
    </p:embeddedFont>
    <p:embeddedFont>
      <p:font typeface="맑은 고딕" pitchFamily="50" charset="-127"/>
      <p:regular r:id="rId56"/>
      <p:bold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BEC5"/>
    <a:srgbClr val="0798B2"/>
    <a:srgbClr val="AFE0E5"/>
    <a:srgbClr val="64A8D2"/>
    <a:srgbClr val="2B617E"/>
    <a:srgbClr val="FDC5CE"/>
    <a:srgbClr val="F5F5F5"/>
    <a:srgbClr val="B9D3C7"/>
    <a:srgbClr val="5BBABC"/>
    <a:srgbClr val="E2E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33" autoAdjust="0"/>
    <p:restoredTop sz="90255" autoAdjust="0"/>
  </p:normalViewPr>
  <p:slideViewPr>
    <p:cSldViewPr showGuides="1">
      <p:cViewPr>
        <p:scale>
          <a:sx n="98" d="100"/>
          <a:sy n="98" d="100"/>
        </p:scale>
        <p:origin x="-1050" y="-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CB717-E9B9-4B3D-A5A6-447412C3AB5A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7D994-B57C-4516-BAEC-A2201ACC85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504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2254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077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위치를 기반으로 맞춤형 정보를 제공할 수 있다는 점을 어필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077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704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077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중국의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시장과 사용률 현황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중국의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시장과 사용률 현황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중국의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시장과 사용률 현황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중국의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시장과 사용률 현황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96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중국의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시장과 사용률 현황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중국의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시장과 사용률 현황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077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중국의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시장과 사용률 현황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중국의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시장과 사용률 현황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중국의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시장과 사용률 현황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중국의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시장과 사용률 현황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0773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중국의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시장과 사용률 현황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중국의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시장과 사용률 현황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444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중국의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시장과 사용률 현황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0773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중국의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시장과 사용률 현황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중국의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시장과 사용률 현황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중국의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시장과 사용률 현황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중국의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시장과 사용률 현황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07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7D994-B57C-4516-BAEC-A2201ACC85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6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1752600" y="572031"/>
            <a:ext cx="5657850" cy="5657850"/>
          </a:xfrm>
          <a:prstGeom prst="rect">
            <a:avLst/>
          </a:prstGeom>
          <a:noFill/>
          <a:ln w="88900" cap="sq">
            <a:gradFill>
              <a:gsLst>
                <a:gs pos="0">
                  <a:srgbClr val="FDC5CE"/>
                </a:gs>
                <a:gs pos="100000">
                  <a:srgbClr val="2B617E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="horz" lIns="288000" tIns="180000" rIns="288000" bIns="180000" rtlCol="0" anchor="ctr">
            <a:noAutofit/>
          </a:bodyPr>
          <a:lstStyle>
            <a:lvl1pPr algn="dist" defTabSz="914364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FDC5CE"/>
                </a:solidFill>
                <a:effectLst>
                  <a:outerShdw dist="76200" dir="1800000" algn="bl" rotWithShape="0">
                    <a:srgbClr val="2B617E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2761719" y="1590675"/>
            <a:ext cx="3620562" cy="3620562"/>
          </a:xfrm>
          <a:prstGeom prst="rect">
            <a:avLst/>
          </a:prstGeom>
          <a:noFill/>
          <a:ln w="114300" cap="sq">
            <a:gradFill>
              <a:gsLst>
                <a:gs pos="0">
                  <a:srgbClr val="FDC5CE"/>
                </a:gs>
                <a:gs pos="100000">
                  <a:srgbClr val="2B617E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="horz" lIns="288000" tIns="180000" rIns="288000" bIns="180000" rtlCol="0" anchor="ctr">
            <a:noAutofit/>
          </a:bodyPr>
          <a:lstStyle>
            <a:lvl1pPr algn="dist" defTabSz="914364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FDC5CE"/>
                </a:solidFill>
                <a:effectLst>
                  <a:outerShdw dist="76200" dir="1800000" algn="bl" rotWithShape="0">
                    <a:srgbClr val="2B617E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이등변 삼각형 4"/>
          <p:cNvSpPr/>
          <p:nvPr userDrawn="1"/>
        </p:nvSpPr>
        <p:spPr>
          <a:xfrm>
            <a:off x="2551817" y="1431826"/>
            <a:ext cx="4029958" cy="3474102"/>
          </a:xfrm>
          <a:prstGeom prst="triangle">
            <a:avLst/>
          </a:prstGeom>
          <a:solidFill>
            <a:srgbClr val="2B617E"/>
          </a:solidFill>
          <a:ln w="88900">
            <a:solidFill>
              <a:srgbClr val="FDC5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8500" y="2095500"/>
            <a:ext cx="2667000" cy="2667000"/>
          </a:xfrm>
          <a:noFill/>
          <a:ln w="107950" cap="sq">
            <a:gradFill>
              <a:gsLst>
                <a:gs pos="0">
                  <a:srgbClr val="FDC5CE"/>
                </a:gs>
                <a:gs pos="62000">
                  <a:srgbClr val="2B617E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288000" tIns="180000" rIns="288000" bIns="180000" anchor="ctr">
            <a:noAutofit/>
          </a:bodyPr>
          <a:lstStyle>
            <a:lvl1pPr algn="dist">
              <a:lnSpc>
                <a:spcPct val="100000"/>
              </a:lnSpc>
              <a:defRPr sz="2500" b="0">
                <a:solidFill>
                  <a:srgbClr val="FDC5CE"/>
                </a:solidFill>
                <a:effectLst>
                  <a:outerShdw dist="76200" dir="1800000" algn="bl" rotWithShape="0">
                    <a:srgbClr val="2B617E"/>
                  </a:outerShdw>
                </a:effectLst>
              </a:defRPr>
            </a:lvl1pPr>
          </a:lstStyle>
          <a:p>
            <a:r>
              <a:rPr lang="en-US" dirty="0" smtClean="0"/>
              <a:t>ADSTORE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SWEETSKY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38400" y="5285844"/>
            <a:ext cx="4286250" cy="858312"/>
          </a:xfrm>
          <a:prstGeom prst="roundRect">
            <a:avLst/>
          </a:prstGeom>
          <a:ln>
            <a:solidFill>
              <a:srgbClr val="AFE0E5">
                <a:alpha val="0"/>
              </a:srgbClr>
            </a:solidFill>
          </a:ln>
        </p:spPr>
        <p:txBody>
          <a:bodyPr lIns="432000" rIns="432000" anchor="ctr">
            <a:normAutofit/>
          </a:bodyPr>
          <a:lstStyle>
            <a:lvl1pPr marL="0" indent="0" algn="dist">
              <a:buNone/>
              <a:defRPr sz="1200">
                <a:solidFill>
                  <a:srgbClr val="2B617E"/>
                </a:solidFill>
                <a:latin typeface="+mj-lt"/>
                <a:ea typeface="+mj-ea"/>
              </a:defRPr>
            </a:lvl1pPr>
            <a:lvl2pPr marL="457182" indent="0" algn="ctr">
              <a:buNone/>
              <a:defRPr sz="2000"/>
            </a:lvl2pPr>
            <a:lvl3pPr marL="914364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1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 altLang="ko-KR" dirty="0" smtClean="0"/>
              <a:t>ADSTORE.TISTORY.COM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2412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직사각형 6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rgbClr val="2B617E">
                    <a:alpha val="82000"/>
                  </a:srgbClr>
                </a:gs>
                <a:gs pos="100000">
                  <a:srgbClr val="FDC5CE">
                    <a:lumMod val="96000"/>
                    <a:alpha val="48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itle 1"/>
            <p:cNvSpPr txBox="1">
              <a:spLocks/>
            </p:cNvSpPr>
            <p:nvPr userDrawn="1"/>
          </p:nvSpPr>
          <p:spPr>
            <a:xfrm>
              <a:off x="2419350" y="0"/>
              <a:ext cx="4324350" cy="6857999"/>
            </a:xfrm>
            <a:prstGeom prst="rect">
              <a:avLst/>
            </a:prstGeom>
            <a:solidFill>
              <a:srgbClr val="F5F5F5">
                <a:alpha val="87000"/>
              </a:srgbClr>
            </a:solidFill>
            <a:ln w="38100" cap="sq">
              <a:noFill/>
              <a:prstDash val="solid"/>
              <a:miter lim="800000"/>
            </a:ln>
            <a:effectLst/>
          </p:spPr>
          <p:txBody>
            <a:bodyPr vert="horz" lIns="288000" tIns="180000" rIns="288000" bIns="180000" rtlCol="0" anchor="ctr">
              <a:noAutofit/>
            </a:bodyPr>
            <a:lstStyle>
              <a:lvl1pPr algn="dist" defTabSz="914364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2400" b="0" kern="1200">
                  <a:ln>
                    <a:solidFill>
                      <a:srgbClr val="AFE0E5">
                        <a:alpha val="0"/>
                      </a:srgbClr>
                    </a:solidFill>
                  </a:ln>
                  <a:solidFill>
                    <a:srgbClr val="FDC5CE"/>
                  </a:solidFill>
                  <a:effectLst>
                    <a:outerShdw dist="76200" dir="1800000" algn="bl" rotWithShape="0">
                      <a:srgbClr val="2B617E"/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endParaRPr lang="en-US" dirty="0"/>
            </a:p>
          </p:txBody>
        </p:sp>
      </p:grpSp>
      <p:sp>
        <p:nvSpPr>
          <p:cNvPr id="10" name="Title 1"/>
          <p:cNvSpPr txBox="1">
            <a:spLocks/>
          </p:cNvSpPr>
          <p:nvPr userDrawn="1"/>
        </p:nvSpPr>
        <p:spPr>
          <a:xfrm>
            <a:off x="4019550" y="339661"/>
            <a:ext cx="1104900" cy="1104900"/>
          </a:xfrm>
          <a:prstGeom prst="rect">
            <a:avLst/>
          </a:prstGeom>
          <a:noFill/>
          <a:ln w="60325" cap="sq">
            <a:gradFill>
              <a:gsLst>
                <a:gs pos="0">
                  <a:srgbClr val="FDC5CE"/>
                </a:gs>
                <a:gs pos="100000">
                  <a:srgbClr val="2B617E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="horz" lIns="288000" tIns="180000" rIns="288000" bIns="180000" rtlCol="0" anchor="ctr">
            <a:noAutofit/>
          </a:bodyPr>
          <a:lstStyle>
            <a:lvl1pPr algn="dist" defTabSz="914364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FDC5CE"/>
                </a:solidFill>
                <a:effectLst>
                  <a:outerShdw dist="76200" dir="1800000" algn="bl" rotWithShape="0">
                    <a:srgbClr val="2B617E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sz="1050" dirty="0"/>
          </a:p>
        </p:txBody>
      </p:sp>
      <p:sp>
        <p:nvSpPr>
          <p:cNvPr id="5" name="이등변 삼각형 4"/>
          <p:cNvSpPr/>
          <p:nvPr userDrawn="1"/>
        </p:nvSpPr>
        <p:spPr>
          <a:xfrm>
            <a:off x="3987739" y="368012"/>
            <a:ext cx="1158114" cy="998376"/>
          </a:xfrm>
          <a:prstGeom prst="triangle">
            <a:avLst/>
          </a:prstGeom>
          <a:solidFill>
            <a:srgbClr val="2B617E"/>
          </a:solidFill>
          <a:ln w="38100">
            <a:solidFill>
              <a:srgbClr val="FDC5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00525" y="548680"/>
            <a:ext cx="742950" cy="742950"/>
          </a:xfrm>
          <a:noFill/>
          <a:ln w="57150" cap="sq">
            <a:gradFill>
              <a:gsLst>
                <a:gs pos="0">
                  <a:srgbClr val="FDC5CE"/>
                </a:gs>
                <a:gs pos="62000">
                  <a:srgbClr val="2B617E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72000" tIns="180000" rIns="72000" bIns="180000" anchor="ctr">
            <a:noAutofit/>
          </a:bodyPr>
          <a:lstStyle>
            <a:lvl1pPr algn="dist">
              <a:lnSpc>
                <a:spcPct val="100000"/>
              </a:lnSpc>
              <a:defRPr sz="600" b="0">
                <a:solidFill>
                  <a:srgbClr val="FDC5CE"/>
                </a:solidFill>
                <a:effectLst>
                  <a:outerShdw dist="76200" dir="1800000" algn="bl" rotWithShape="0">
                    <a:srgbClr val="2B617E"/>
                  </a:outerShdw>
                </a:effectLst>
              </a:defRPr>
            </a:lvl1pPr>
          </a:lstStyle>
          <a:p>
            <a:r>
              <a:rPr lang="en-US" dirty="0" smtClean="0"/>
              <a:t>ADSTORE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SWEETSKY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38400" y="1663024"/>
            <a:ext cx="4286250" cy="447412"/>
          </a:xfrm>
          <a:prstGeom prst="roundRect">
            <a:avLst/>
          </a:prstGeom>
          <a:ln>
            <a:solidFill>
              <a:srgbClr val="AFE0E5">
                <a:alpha val="0"/>
              </a:srgbClr>
            </a:solidFill>
          </a:ln>
        </p:spPr>
        <p:txBody>
          <a:bodyPr vert="horz" lIns="432000" tIns="45720" rIns="432000" bIns="45720" rtlCol="0" anchor="ctr">
            <a:normAutofit/>
          </a:bodyPr>
          <a:lstStyle>
            <a:lvl1pPr>
              <a:defRPr lang="en-US" sz="2000" dirty="0">
                <a:solidFill>
                  <a:srgbClr val="2B617E"/>
                </a:solidFill>
                <a:effectLst>
                  <a:outerShdw dist="76200" dir="2700000" algn="tl" rotWithShape="0">
                    <a:srgbClr val="FDC5CE"/>
                  </a:outerShdw>
                </a:effectLst>
                <a:latin typeface="+mj-lt"/>
                <a:ea typeface="+mj-ea"/>
              </a:defRPr>
            </a:lvl1pPr>
          </a:lstStyle>
          <a:p>
            <a:pPr marL="0" lvl="0" indent="0" algn="dist">
              <a:buNone/>
            </a:pPr>
            <a:r>
              <a:rPr lang="en-US" altLang="ko-KR" dirty="0" smtClean="0"/>
              <a:t>INDEX</a:t>
            </a:r>
            <a:endParaRPr 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>
          <a:xfrm>
            <a:off x="2411413" y="2276475"/>
            <a:ext cx="4321175" cy="4357688"/>
          </a:xfrm>
        </p:spPr>
        <p:txBody>
          <a:bodyPr>
            <a:normAutofit/>
          </a:bodyPr>
          <a:lstStyle>
            <a:lvl1pPr marL="0" indent="0" algn="ctr">
              <a:buNone/>
              <a:defRPr lang="ko-KR" altLang="en-US" sz="1600" kern="1200" dirty="0" smtClean="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457182" indent="0" algn="ctr">
              <a:buNone/>
              <a:defRPr/>
            </a:lvl2pPr>
            <a:lvl3pPr marL="914364" indent="0" algn="ctr">
              <a:buNone/>
              <a:defRPr/>
            </a:lvl3pPr>
            <a:lvl4pPr marL="1371546" indent="0" algn="ctr">
              <a:buNone/>
              <a:defRPr/>
            </a:lvl4pPr>
            <a:lvl5pPr marL="1828727" indent="0" algn="ctr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4543439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1082452"/>
          </a:xfrm>
          <a:prstGeom prst="rect">
            <a:avLst/>
          </a:prstGeom>
          <a:gradFill>
            <a:gsLst>
              <a:gs pos="0">
                <a:srgbClr val="2B617E"/>
              </a:gs>
              <a:gs pos="93000">
                <a:srgbClr val="FDC5CE">
                  <a:lumMod val="96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 userDrawn="1"/>
        </p:nvSpPr>
        <p:spPr>
          <a:xfrm>
            <a:off x="4113917" y="116632"/>
            <a:ext cx="905758" cy="780828"/>
          </a:xfrm>
          <a:prstGeom prst="triangle">
            <a:avLst/>
          </a:prstGeom>
          <a:solidFill>
            <a:schemeClr val="bg1"/>
          </a:solidFill>
          <a:ln w="53975" cap="sq">
            <a:solidFill>
              <a:srgbClr val="FDC5CE"/>
            </a:solidFill>
            <a:prstDash val="solid"/>
            <a:miter lim="800000"/>
          </a:ln>
          <a:effectLst/>
        </p:spPr>
        <p:txBody>
          <a:bodyPr vert="horz" lIns="0" tIns="180000" rIns="0" bIns="180000" rtlCol="0" anchor="ctr">
            <a:noAutofit/>
          </a:bodyPr>
          <a:lstStyle/>
          <a:p>
            <a:pPr lvl="0" algn="ctr" defTabSz="914364">
              <a:spcBef>
                <a:spcPct val="0"/>
              </a:spcBef>
            </a:pPr>
            <a:endParaRPr lang="ko-KR" altLang="en-US" sz="1100" b="0">
              <a:ln>
                <a:solidFill>
                  <a:srgbClr val="AFE0E5">
                    <a:alpha val="0"/>
                  </a:srgbClr>
                </a:solidFill>
              </a:ln>
              <a:solidFill>
                <a:srgbClr val="FDC5CE"/>
              </a:solidFill>
              <a:effectLst>
                <a:outerShdw dist="76200" dir="1800000" algn="bl" rotWithShape="0">
                  <a:srgbClr val="2B617E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076" y="218067"/>
            <a:ext cx="8129848" cy="365918"/>
          </a:xfrm>
          <a:ln>
            <a:solidFill>
              <a:srgbClr val="AFE0E5">
                <a:alpha val="0"/>
              </a:srgbClr>
            </a:solidFill>
          </a:ln>
        </p:spPr>
        <p:txBody>
          <a:bodyPr vert="horz" lIns="180000" tIns="45720" rIns="180000" bIns="45720" rtlCol="0" anchor="ctr">
            <a:noAutofit/>
          </a:bodyPr>
          <a:lstStyle>
            <a:lvl1pPr>
              <a:lnSpc>
                <a:spcPct val="100000"/>
              </a:lnSpc>
              <a:defRPr lang="en-US" sz="1500" baseline="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 algn="dist">
              <a:spcBef>
                <a:spcPts val="1000"/>
              </a:spcBef>
              <a:buFont typeface="Arial" panose="020B0604020202020204" pitchFamily="34" charset="0"/>
            </a:pPr>
            <a:r>
              <a:rPr lang="en-US" altLang="ko-KR" dirty="0" smtClean="0"/>
              <a:t>TITLE TEXT!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8267"/>
            <a:ext cx="7886700" cy="5267077"/>
          </a:xfrm>
        </p:spPr>
        <p:txBody>
          <a:bodyPr/>
          <a:lstStyle>
            <a:lvl1pPr>
              <a:defRPr>
                <a:solidFill>
                  <a:srgbClr val="2B617E"/>
                </a:solidFill>
              </a:defRPr>
            </a:lvl1pPr>
            <a:lvl2pPr>
              <a:defRPr>
                <a:solidFill>
                  <a:srgbClr val="2B617E"/>
                </a:solidFill>
              </a:defRPr>
            </a:lvl2pPr>
            <a:lvl3pPr>
              <a:defRPr>
                <a:solidFill>
                  <a:srgbClr val="2B617E"/>
                </a:solidFill>
              </a:defRPr>
            </a:lvl3pPr>
            <a:lvl4pPr>
              <a:defRPr>
                <a:solidFill>
                  <a:srgbClr val="2B617E"/>
                </a:solidFill>
              </a:defRPr>
            </a:lvl4pPr>
            <a:lvl5pPr>
              <a:defRPr>
                <a:solidFill>
                  <a:srgbClr val="2B617E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92080" y="703465"/>
            <a:ext cx="3223270" cy="183493"/>
          </a:xfrm>
          <a:noFill/>
          <a:ln w="47625">
            <a:noFill/>
          </a:ln>
          <a:effectLst/>
        </p:spPr>
        <p:txBody>
          <a:bodyPr vert="horz" lIns="0" tIns="45720" rIns="0" bIns="45720" rtlCol="0" anchor="ctr">
            <a:noAutofit/>
          </a:bodyPr>
          <a:lstStyle>
            <a:lvl1pPr>
              <a:defRPr lang="en-US" altLang="ko-KR" sz="800" b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algn="dist" defTabSz="91436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ADSTORE.TISTORY.COM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87129" y="257259"/>
            <a:ext cx="569742" cy="569742"/>
          </a:xfrm>
          <a:prstGeom prst="rect">
            <a:avLst/>
          </a:prstGeom>
          <a:noFill/>
          <a:ln w="53975" cap="sq">
            <a:gradFill>
              <a:gsLst>
                <a:gs pos="100000">
                  <a:schemeClr val="bg1"/>
                </a:gs>
                <a:gs pos="0">
                  <a:srgbClr val="FDC5CE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="horz" lIns="0" tIns="180000" rIns="0" bIns="180000" rtlCol="0" anchor="ctr">
            <a:noAutofit/>
          </a:bodyPr>
          <a:lstStyle>
            <a:lvl1pPr algn="ctr">
              <a:defRPr lang="en-US" altLang="ko-KR" sz="1100" b="0" smtClean="0">
                <a:solidFill>
                  <a:srgbClr val="FDC5CE"/>
                </a:solidFill>
                <a:effectLst>
                  <a:outerShdw dist="76200" dir="1800000" algn="bl" rotWithShape="0">
                    <a:srgbClr val="2B617E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‹#›</a:t>
            </a:fld>
            <a:endParaRPr lang="ko-KR" altLang="en-US" dirty="0"/>
          </a:p>
        </p:txBody>
      </p:sp>
      <p:sp>
        <p:nvSpPr>
          <p:cNvPr id="18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699925"/>
            <a:ext cx="3212862" cy="185900"/>
          </a:xfrm>
          <a:prstGeom prst="rect">
            <a:avLst/>
          </a:prstGeom>
          <a:noFill/>
          <a:ln w="47625">
            <a:noFill/>
          </a:ln>
          <a:effectLst/>
        </p:spPr>
        <p:txBody>
          <a:bodyPr lIns="0" rIns="0" anchor="ctr">
            <a:noAutofit/>
          </a:bodyPr>
          <a:lstStyle>
            <a:lvl1pPr marL="0" indent="0" algn="dist">
              <a:buNone/>
              <a:defRPr sz="800" b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en-US" altLang="ko-KR" dirty="0" smtClean="0"/>
              <a:t>SUBTITLE TEXT HERE</a:t>
            </a:r>
            <a:endParaRPr lang="ko-KR" altLang="en-US" dirty="0" smtClean="0"/>
          </a:p>
        </p:txBody>
      </p:sp>
      <p:cxnSp>
        <p:nvCxnSpPr>
          <p:cNvPr id="20" name="직선 연결선 19"/>
          <p:cNvCxnSpPr/>
          <p:nvPr userDrawn="1"/>
        </p:nvCxnSpPr>
        <p:spPr>
          <a:xfrm>
            <a:off x="0" y="1082452"/>
            <a:ext cx="9144000" cy="0"/>
          </a:xfrm>
          <a:prstGeom prst="line">
            <a:avLst/>
          </a:prstGeom>
          <a:noFill/>
          <a:ln w="22225" cap="sq">
            <a:solidFill>
              <a:srgbClr val="FDC5CE">
                <a:alpha val="27000"/>
              </a:srgbClr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64605292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 userDrawn="1"/>
        </p:nvSpPr>
        <p:spPr>
          <a:xfrm>
            <a:off x="4113917" y="116632"/>
            <a:ext cx="905758" cy="780828"/>
          </a:xfrm>
          <a:prstGeom prst="triangle">
            <a:avLst/>
          </a:prstGeom>
          <a:solidFill>
            <a:srgbClr val="2B617E"/>
          </a:solidFill>
          <a:ln w="44450">
            <a:solidFill>
              <a:srgbClr val="FDC5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076" y="218067"/>
            <a:ext cx="8129848" cy="365918"/>
          </a:xfrm>
          <a:ln>
            <a:solidFill>
              <a:srgbClr val="AFE0E5">
                <a:alpha val="0"/>
              </a:srgbClr>
            </a:solidFill>
          </a:ln>
        </p:spPr>
        <p:txBody>
          <a:bodyPr vert="horz" lIns="180000" tIns="45720" rIns="180000" bIns="45720" rtlCol="0" anchor="ctr">
            <a:noAutofit/>
          </a:bodyPr>
          <a:lstStyle>
            <a:lvl1pPr>
              <a:lnSpc>
                <a:spcPct val="100000"/>
              </a:lnSpc>
              <a:defRPr lang="en-US" sz="1500" baseline="0" dirty="0">
                <a:solidFill>
                  <a:srgbClr val="2B617E"/>
                </a:solidFill>
                <a:cs typeface="+mn-cs"/>
              </a:defRPr>
            </a:lvl1pPr>
          </a:lstStyle>
          <a:p>
            <a:pPr marL="0" lvl="0" indent="0" algn="dist">
              <a:spcBef>
                <a:spcPts val="1000"/>
              </a:spcBef>
              <a:buFont typeface="Arial" panose="020B0604020202020204" pitchFamily="34" charset="0"/>
            </a:pPr>
            <a:r>
              <a:rPr lang="en-US" altLang="ko-KR" dirty="0" smtClean="0"/>
              <a:t>TITLE TEXT!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8267"/>
            <a:ext cx="7886700" cy="5267077"/>
          </a:xfrm>
        </p:spPr>
        <p:txBody>
          <a:bodyPr/>
          <a:lstStyle>
            <a:lvl1pPr>
              <a:defRPr>
                <a:solidFill>
                  <a:srgbClr val="2B617E"/>
                </a:solidFill>
              </a:defRPr>
            </a:lvl1pPr>
            <a:lvl2pPr>
              <a:defRPr>
                <a:solidFill>
                  <a:srgbClr val="2B617E"/>
                </a:solidFill>
              </a:defRPr>
            </a:lvl2pPr>
            <a:lvl3pPr>
              <a:defRPr>
                <a:solidFill>
                  <a:srgbClr val="2B617E"/>
                </a:solidFill>
              </a:defRPr>
            </a:lvl3pPr>
            <a:lvl4pPr>
              <a:defRPr>
                <a:solidFill>
                  <a:srgbClr val="2B617E"/>
                </a:solidFill>
              </a:defRPr>
            </a:lvl4pPr>
            <a:lvl5pPr>
              <a:defRPr>
                <a:solidFill>
                  <a:srgbClr val="2B617E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92080" y="703465"/>
            <a:ext cx="3223270" cy="183493"/>
          </a:xfrm>
          <a:noFill/>
          <a:ln w="47625">
            <a:noFill/>
          </a:ln>
          <a:effectLst/>
        </p:spPr>
        <p:txBody>
          <a:bodyPr vert="horz" lIns="0" tIns="45720" rIns="0" bIns="45720" rtlCol="0" anchor="ctr">
            <a:noAutofit/>
          </a:bodyPr>
          <a:lstStyle>
            <a:lvl1pPr>
              <a:defRPr lang="en-US" altLang="ko-KR" sz="800" smtClean="0">
                <a:solidFill>
                  <a:srgbClr val="2B617E"/>
                </a:solidFill>
                <a:latin typeface="+mj-ea"/>
                <a:ea typeface="+mj-ea"/>
              </a:defRPr>
            </a:lvl1pPr>
          </a:lstStyle>
          <a:p>
            <a:pPr algn="dist" defTabSz="91436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ADSTORE.TISTORY.COM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87129" y="257259"/>
            <a:ext cx="569742" cy="569742"/>
          </a:xfrm>
          <a:prstGeom prst="rect">
            <a:avLst/>
          </a:prstGeom>
          <a:noFill/>
          <a:ln w="53975" cap="sq">
            <a:gradFill>
              <a:gsLst>
                <a:gs pos="0">
                  <a:srgbClr val="FDC5CE"/>
                </a:gs>
                <a:gs pos="74000">
                  <a:srgbClr val="2B617E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="horz" lIns="0" tIns="180000" rIns="0" bIns="180000" rtlCol="0" anchor="ctr">
            <a:noAutofit/>
          </a:bodyPr>
          <a:lstStyle>
            <a:lvl1pPr algn="ctr">
              <a:defRPr lang="en-US" altLang="ko-KR" sz="1100" b="0" smtClean="0">
                <a:solidFill>
                  <a:srgbClr val="FDC5CE"/>
                </a:solidFill>
                <a:effectLst>
                  <a:outerShdw dist="76200" dir="1800000" algn="bl" rotWithShape="0">
                    <a:srgbClr val="2B617E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‹#›</a:t>
            </a:fld>
            <a:endParaRPr lang="ko-KR" altLang="en-US" dirty="0"/>
          </a:p>
        </p:txBody>
      </p:sp>
      <p:sp>
        <p:nvSpPr>
          <p:cNvPr id="18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699925"/>
            <a:ext cx="3212862" cy="185900"/>
          </a:xfrm>
          <a:prstGeom prst="rect">
            <a:avLst/>
          </a:prstGeom>
          <a:noFill/>
          <a:ln w="47625">
            <a:noFill/>
          </a:ln>
          <a:effectLst/>
        </p:spPr>
        <p:txBody>
          <a:bodyPr lIns="0" rIns="0" anchor="ctr">
            <a:noAutofit/>
          </a:bodyPr>
          <a:lstStyle>
            <a:lvl1pPr marL="0" indent="0" algn="dist">
              <a:buNone/>
              <a:defRPr sz="800">
                <a:solidFill>
                  <a:srgbClr val="2B617E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 smtClean="0"/>
              <a:t>SUBTITLE TEXT HERE</a:t>
            </a:r>
            <a:endParaRPr lang="ko-KR" altLang="en-US" dirty="0" smtClean="0"/>
          </a:p>
        </p:txBody>
      </p:sp>
      <p:cxnSp>
        <p:nvCxnSpPr>
          <p:cNvPr id="20" name="직선 연결선 19"/>
          <p:cNvCxnSpPr/>
          <p:nvPr userDrawn="1"/>
        </p:nvCxnSpPr>
        <p:spPr>
          <a:xfrm>
            <a:off x="0" y="1082452"/>
            <a:ext cx="9144000" cy="0"/>
          </a:xfrm>
          <a:prstGeom prst="line">
            <a:avLst/>
          </a:prstGeom>
          <a:noFill/>
          <a:ln w="22225" cap="sq">
            <a:solidFill>
              <a:srgbClr val="FDC5CE">
                <a:alpha val="27000"/>
              </a:srgbClr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01376842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89679" y="5695520"/>
            <a:ext cx="1564640" cy="593536"/>
          </a:xfrm>
        </p:spPr>
        <p:txBody>
          <a:bodyPr lIns="0" rIns="0" anchor="ctr">
            <a:normAutofit/>
          </a:bodyPr>
          <a:lstStyle>
            <a:lvl1pPr marL="0" indent="0" algn="dist">
              <a:buFont typeface="Arial" panose="020B0604020202020204" pitchFamily="34" charset="0"/>
              <a:buNone/>
              <a:defRPr sz="4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ko-KR" dirty="0"/>
              <a:t>ADSTORE PT TEMPLATE</a:t>
            </a:r>
          </a:p>
          <a:p>
            <a:r>
              <a:rPr lang="en-US" dirty="0"/>
              <a:t>DESIGEND BY L@RGO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 rot="20700000">
            <a:off x="3238205" y="1358279"/>
            <a:ext cx="2519868" cy="1107996"/>
          </a:xfrm>
          <a:noFill/>
          <a:effectLst>
            <a:outerShdw dist="50800" dir="2700000" sx="101000" sy="101000" algn="tl" rotWithShape="0">
              <a:srgbClr val="5F75AC"/>
            </a:outerShdw>
          </a:effectLst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5100" i="1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</a:defRPr>
            </a:lvl1pPr>
          </a:lstStyle>
          <a:p>
            <a:pPr lvl="0"/>
            <a:r>
              <a:rPr lang="en-US" altLang="ko-KR" dirty="0"/>
              <a:t>SPLIT!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 rot="20700000">
            <a:off x="3316068" y="1700834"/>
            <a:ext cx="2645569" cy="2492990"/>
          </a:xfrm>
          <a:effectLst>
            <a:outerShdw dist="50800" dir="2700000" sx="101000" sy="101000" algn="tl" rotWithShape="0">
              <a:srgbClr val="5F75AC"/>
            </a:outerShdw>
          </a:effectLst>
        </p:spPr>
        <p:txBody>
          <a:bodyPr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8100" i="1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  <a:lvl2pPr marL="3429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 marL="6858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 marL="10287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 marL="13716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ko-KR" dirty="0"/>
              <a:t>TILTING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 rot="20700000">
            <a:off x="4541940" y="1769292"/>
            <a:ext cx="1036094" cy="332981"/>
          </a:xfrm>
          <a:prstGeom prst="parallelogram">
            <a:avLst>
              <a:gd name="adj" fmla="val 18802"/>
            </a:avLst>
          </a:prstGeom>
          <a:solidFill>
            <a:srgbClr val="FFB7B7"/>
          </a:solidFill>
          <a:effectLst/>
        </p:spPr>
        <p:txBody>
          <a:bodyPr tIns="0" bIns="0" anchor="ctr">
            <a:noAutofit/>
          </a:bodyPr>
          <a:lstStyle>
            <a:lvl1pPr>
              <a:lnSpc>
                <a:spcPct val="100000"/>
              </a:lnSpc>
              <a:defRPr sz="1500" i="1" baseline="0">
                <a:solidFill>
                  <a:schemeClr val="bg1"/>
                </a:solidFill>
                <a:latin typeface="Built Titling Sb" panose="020B0706030202080204" pitchFamily="34" charset="0"/>
              </a:defRPr>
            </a:lvl1pPr>
            <a:lvl2pPr>
              <a:defRPr>
                <a:latin typeface="Built Titling Sb" panose="020B0706030202080204" pitchFamily="34" charset="0"/>
              </a:defRPr>
            </a:lvl2pPr>
            <a:lvl3pPr>
              <a:defRPr>
                <a:latin typeface="Built Titling Sb" panose="020B0706030202080204" pitchFamily="34" charset="0"/>
              </a:defRPr>
            </a:lvl3pPr>
            <a:lvl4pPr>
              <a:defRPr>
                <a:latin typeface="Built Titling Sb" panose="020B0706030202080204" pitchFamily="34" charset="0"/>
              </a:defRPr>
            </a:lvl4pPr>
            <a:lvl5pPr>
              <a:defRPr>
                <a:latin typeface="Built Titling Sb" panose="020B0706030202080204" pitchFamily="34" charset="0"/>
              </a:defRPr>
            </a:lvl5pPr>
          </a:lstStyle>
          <a:p>
            <a:pPr lvl="0"/>
            <a:r>
              <a:rPr lang="en-US" altLang="ko-KR" dirty="0"/>
              <a:t>DESIGNED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5" hasCustomPrompt="1"/>
          </p:nvPr>
        </p:nvSpPr>
        <p:spPr>
          <a:xfrm rot="20700000">
            <a:off x="3470557" y="3226580"/>
            <a:ext cx="2531234" cy="1269578"/>
          </a:xfrm>
          <a:effectLst>
            <a:outerShdw dist="50800" dir="2700000" sx="101000" sy="101000" algn="tl" rotWithShape="0">
              <a:srgbClr val="5F75AC"/>
            </a:outerShdw>
          </a:effectLst>
        </p:spPr>
        <p:txBody>
          <a:bodyPr vert="horz" wrap="square" lIns="0" tIns="0" rIns="0" bIns="0" rtlCol="0" anchor="ctr">
            <a:spAutoFit/>
          </a:bodyPr>
          <a:lstStyle>
            <a:lvl1pPr>
              <a:defRPr lang="ko-KR" altLang="en-US" sz="4125" i="1" baseline="0" dirty="0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ko-KR" dirty="0"/>
              <a:t>ITALIC </a:t>
            </a:r>
            <a:r>
              <a:rPr lang="en-US" altLang="ko-KR" dirty="0" err="1"/>
              <a:t>TYPe</a:t>
            </a:r>
            <a:r>
              <a:rPr lang="en-US" altLang="ko-KR" dirty="0"/>
              <a:t> - 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 flipV="1">
            <a:off x="5357398" y="423106"/>
            <a:ext cx="3934017" cy="1406466"/>
          </a:xfrm>
          <a:prstGeom prst="line">
            <a:avLst/>
          </a:prstGeom>
          <a:ln w="25400" cap="rnd">
            <a:solidFill>
              <a:srgbClr val="FF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 flipV="1">
            <a:off x="0" y="4551842"/>
            <a:ext cx="3417926" cy="1221105"/>
          </a:xfrm>
          <a:prstGeom prst="line">
            <a:avLst/>
          </a:prstGeom>
          <a:ln w="25400" cap="rnd">
            <a:solidFill>
              <a:srgbClr val="FF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 userDrawn="1"/>
        </p:nvSpPr>
        <p:spPr>
          <a:xfrm>
            <a:off x="4536896" y="944622"/>
            <a:ext cx="70206" cy="93608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5" name="타원 44"/>
          <p:cNvSpPr/>
          <p:nvPr userDrawn="1"/>
        </p:nvSpPr>
        <p:spPr>
          <a:xfrm>
            <a:off x="4542871" y="4952293"/>
            <a:ext cx="70206" cy="93608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28707570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smtClean="0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25ABAC5-20DE-435F-AFDB-4C04CAB74D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89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65" r:id="rId5"/>
  </p:sldLayoutIdLst>
  <p:hf hdr="0" dt="0"/>
  <p:txStyles>
    <p:titleStyle>
      <a:lvl1pPr algn="l" defTabSz="914364" rtl="0" eaLnBrk="1" latinLnBrk="1" hangingPunct="1">
        <a:lnSpc>
          <a:spcPct val="90000"/>
        </a:lnSpc>
        <a:spcBef>
          <a:spcPct val="0"/>
        </a:spcBef>
        <a:buNone/>
        <a:defRPr sz="4400" kern="1200">
          <a:ln>
            <a:solidFill>
              <a:srgbClr val="AFE0E5">
                <a:alpha val="0"/>
              </a:srgbClr>
            </a:solidFill>
          </a:ln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590" indent="-228590" algn="l" defTabSz="91436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>
            <a:solidFill>
              <a:srgbClr val="AFE0E5">
                <a:alpha val="0"/>
              </a:srgb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772" indent="-228590" algn="l" defTabSz="91436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>
            <a:solidFill>
              <a:srgbClr val="AFE0E5">
                <a:alpha val="0"/>
              </a:srgb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54" indent="-228590" algn="l" defTabSz="91436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>
            <a:solidFill>
              <a:srgbClr val="AFE0E5">
                <a:alpha val="0"/>
              </a:srgb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36" indent="-228590" algn="l" defTabSz="91436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AFE0E5">
                <a:alpha val="0"/>
              </a:srgb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17" indent="-228590" algn="l" defTabSz="91436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AFE0E5">
                <a:alpha val="0"/>
              </a:srgb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499" indent="-228590" algn="l" defTabSz="91436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91436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91436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91436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91436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91436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데이터통신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/>
            </a:r>
            <a:b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</a:b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/>
            </a:r>
            <a:b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</a:br>
            <a:r>
              <a:rPr lang="en-US" altLang="ko-KR" dirty="0">
                <a:ea typeface="a옛날목욕탕L" pitchFamily="18" charset="-127"/>
              </a:rPr>
              <a:t>o</a:t>
            </a:r>
            <a:r>
              <a:rPr lang="en-US" altLang="ko-KR" dirty="0" smtClean="0">
                <a:ea typeface="a옛날목욕탕L" pitchFamily="18" charset="-127"/>
              </a:rPr>
              <a:t>2o</a:t>
            </a: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 활성화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/>
            </a:r>
            <a:b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</a:b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/>
            </a:r>
            <a:br>
              <a:rPr lang="en-US" altLang="ko-KR" dirty="0">
                <a:latin typeface="a옛날목욕탕L" pitchFamily="18" charset="-127"/>
                <a:ea typeface="a옛날목욕탕L" pitchFamily="18" charset="-127"/>
              </a:rPr>
            </a:b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4</a:t>
            </a: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조</a:t>
            </a:r>
            <a:endParaRPr lang="ko-KR" altLang="en-US" dirty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38400" y="5285844"/>
            <a:ext cx="5301952" cy="858312"/>
          </a:xfrm>
        </p:spPr>
        <p:txBody>
          <a:bodyPr>
            <a:noAutofit/>
          </a:bodyPr>
          <a:lstStyle/>
          <a:p>
            <a:pPr algn="r"/>
            <a:r>
              <a:rPr lang="is-IS" altLang="ko-KR" dirty="0"/>
              <a:t>201111762 </a:t>
            </a:r>
            <a:r>
              <a:rPr lang="ko-KR" altLang="is-IS" dirty="0" smtClean="0"/>
              <a:t>김태정</a:t>
            </a:r>
            <a:r>
              <a:rPr lang="ko-KR" altLang="en-US" dirty="0" smtClean="0"/>
              <a:t> </a:t>
            </a:r>
            <a:r>
              <a:rPr lang="is-IS" altLang="ko-KR" dirty="0" smtClean="0"/>
              <a:t>201512091 </a:t>
            </a:r>
            <a:r>
              <a:rPr lang="ko-KR" altLang="is-IS" dirty="0" smtClean="0"/>
              <a:t>김종민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r"/>
            <a:r>
              <a:rPr lang="is-IS" altLang="ko-KR" dirty="0" smtClean="0"/>
              <a:t>201512098 </a:t>
            </a:r>
            <a:r>
              <a:rPr lang="ko-KR" altLang="is-IS" dirty="0" smtClean="0"/>
              <a:t>남호기</a:t>
            </a:r>
            <a:r>
              <a:rPr lang="ko-KR" altLang="en-US" dirty="0" smtClean="0"/>
              <a:t> </a:t>
            </a:r>
            <a:r>
              <a:rPr lang="is-IS" altLang="ko-KR" dirty="0" smtClean="0"/>
              <a:t>201712034 </a:t>
            </a:r>
            <a:r>
              <a:rPr lang="ko-KR" altLang="is-IS" dirty="0" smtClean="0"/>
              <a:t>서예나</a:t>
            </a:r>
            <a:endParaRPr lang="en-US" altLang="ko-KR" dirty="0" smtClean="0"/>
          </a:p>
          <a:p>
            <a:pPr algn="r"/>
            <a:r>
              <a:rPr lang="is-IS" altLang="ko-KR" dirty="0" smtClean="0"/>
              <a:t>201712046 </a:t>
            </a:r>
            <a:r>
              <a:rPr lang="ko-KR" altLang="is-IS" dirty="0" smtClean="0"/>
              <a:t>이도경</a:t>
            </a:r>
            <a:r>
              <a:rPr lang="ko-KR" altLang="en-US" dirty="0" smtClean="0"/>
              <a:t> </a:t>
            </a:r>
            <a:r>
              <a:rPr lang="is-IS" altLang="ko-KR" dirty="0" smtClean="0"/>
              <a:t>201712055 </a:t>
            </a:r>
            <a:r>
              <a:rPr lang="ko-KR" altLang="is-IS" dirty="0"/>
              <a:t>이현지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976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appearance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10</a:t>
            </a:fld>
            <a:endParaRPr lang="en-US" altLang="ko-KR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628650" y="5488614"/>
            <a:ext cx="7886700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02.</a:t>
            </a: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오프라인 서비스 이용</a:t>
            </a:r>
            <a:endParaRPr lang="en-US" altLang="ko-KR" sz="32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온라인 구매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-&gt;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오프라인 서비스 이용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2050" name="Picture 2" descr="ì´ì§íì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647306"/>
            <a:ext cx="2798286" cy="2798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07147" y="4797152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카카오택시</a:t>
            </a:r>
            <a:endParaRPr lang="ko-KR" altLang="en-US" sz="2000" dirty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16274" y="4797152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이지택시</a:t>
            </a:r>
            <a:endParaRPr lang="ko-KR" altLang="en-US" sz="2000" dirty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6" name="텍스트 개체 틀 20"/>
          <p:cNvSpPr>
            <a:spLocks noGrp="1"/>
          </p:cNvSpPr>
          <p:nvPr>
            <p:ph type="body" sz="quarter" idx="4294967295"/>
          </p:nvPr>
        </p:nvSpPr>
        <p:spPr>
          <a:xfrm rot="20700000">
            <a:off x="528811" y="1657915"/>
            <a:ext cx="2412110" cy="41522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ko-KR" dirty="0" smtClean="0">
                <a:latin typeface="+mj-lt"/>
              </a:rPr>
              <a:t>evolution!!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134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appearance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11</a:t>
            </a:fld>
            <a:endParaRPr lang="en-US" altLang="ko-KR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628650" y="5488614"/>
            <a:ext cx="7886700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03.</a:t>
            </a: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온</a:t>
            </a: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/</a:t>
            </a: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오프라인 연계 및 통합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온라인 구매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-&gt;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오프라인 방문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-&gt;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상품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/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서비스 인수 및 구매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07147" y="4797152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사이렌 오더</a:t>
            </a:r>
            <a:endParaRPr lang="ko-KR" altLang="en-US" sz="2000" dirty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16274" y="4797152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latin typeface="a옛날목욕탕L" pitchFamily="18" charset="-127"/>
                <a:ea typeface="a옛날목욕탕L" pitchFamily="18" charset="-127"/>
              </a:rPr>
              <a:t>sk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시럽 오더</a:t>
            </a:r>
            <a:endParaRPr lang="ko-KR" altLang="en-US" sz="2000" dirty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09" y="1988840"/>
            <a:ext cx="2158730" cy="2158730"/>
          </a:xfrm>
          <a:prstGeom prst="rect">
            <a:avLst/>
          </a:prstGeom>
        </p:spPr>
      </p:pic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99" y="1844824"/>
            <a:ext cx="2722553" cy="2722553"/>
          </a:xfrm>
          <a:prstGeom prst="rect">
            <a:avLst/>
          </a:prstGeom>
        </p:spPr>
      </p:pic>
      <p:sp>
        <p:nvSpPr>
          <p:cNvPr id="15" name="텍스트 개체 틀 20"/>
          <p:cNvSpPr>
            <a:spLocks noGrp="1"/>
          </p:cNvSpPr>
          <p:nvPr>
            <p:ph type="body" sz="quarter" idx="4294967295"/>
          </p:nvPr>
        </p:nvSpPr>
        <p:spPr>
          <a:xfrm rot="20700000">
            <a:off x="528811" y="1657915"/>
            <a:ext cx="2412110" cy="41522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ko-KR" dirty="0" smtClean="0">
                <a:latin typeface="+mj-lt"/>
              </a:rPr>
              <a:t>evolution!!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1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>
          <a:xfrm rot="20700000">
            <a:off x="1291785" y="1843577"/>
            <a:ext cx="5343383" cy="262123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j-lt"/>
              </a:rPr>
              <a:t>activate</a:t>
            </a:r>
          </a:p>
          <a:p>
            <a:pPr algn="ctr"/>
            <a:r>
              <a:rPr lang="en-US" altLang="ko-KR" dirty="0" smtClean="0">
                <a:latin typeface="+mj-lt"/>
              </a:rPr>
              <a:t>background</a:t>
            </a:r>
            <a:endParaRPr lang="ko-KR" altLang="en-US" dirty="0">
              <a:latin typeface="+mj-lt"/>
            </a:endParaRPr>
          </a:p>
        </p:txBody>
      </p:sp>
      <p:sp>
        <p:nvSpPr>
          <p:cNvPr id="14" name="텍스트 개체 틀 20"/>
          <p:cNvSpPr>
            <a:spLocks noGrp="1"/>
          </p:cNvSpPr>
          <p:nvPr>
            <p:ph type="body" sz="quarter" idx="13"/>
          </p:nvPr>
        </p:nvSpPr>
        <p:spPr>
          <a:xfrm rot="20700000">
            <a:off x="5840364" y="1373860"/>
            <a:ext cx="2645569" cy="1246495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j-lt"/>
              </a:rPr>
              <a:t>03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129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activate background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13</a:t>
            </a:fld>
            <a:endParaRPr lang="en-US" altLang="ko-KR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4748" y="5589240"/>
            <a:ext cx="7886700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01.</a:t>
            </a:r>
            <a:r>
              <a:rPr lang="ko-KR" altLang="en-US" sz="3200" dirty="0" err="1" smtClean="0">
                <a:latin typeface="a옛날목욕탕L" pitchFamily="18" charset="-127"/>
                <a:ea typeface="a옛날목욕탕L" pitchFamily="18" charset="-127"/>
              </a:rPr>
              <a:t>스마트폰</a:t>
            </a: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 및 스마트 기기 확대</a:t>
            </a:r>
            <a:endParaRPr lang="en-US" altLang="ko-KR" sz="32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및 </a:t>
            </a:r>
            <a:r>
              <a:rPr lang="ko-KR" altLang="en-US" sz="3200" dirty="0" err="1" smtClean="0">
                <a:latin typeface="a옛날목욕탕L" pitchFamily="18" charset="-127"/>
                <a:ea typeface="a옛날목욕탕L" pitchFamily="18" charset="-127"/>
              </a:rPr>
              <a:t>인터렉티브</a:t>
            </a: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 기술의 발전</a:t>
            </a:r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72" y="1412776"/>
            <a:ext cx="2009911" cy="20099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30" y="3861048"/>
            <a:ext cx="1379793" cy="1379793"/>
          </a:xfrm>
          <a:prstGeom prst="rect">
            <a:avLst/>
          </a:prstGeom>
        </p:spPr>
      </p:pic>
      <p:sp>
        <p:nvSpPr>
          <p:cNvPr id="11" name="덧셈 기호 10"/>
          <p:cNvSpPr/>
          <p:nvPr/>
        </p:nvSpPr>
        <p:spPr>
          <a:xfrm>
            <a:off x="1229939" y="3029799"/>
            <a:ext cx="785775" cy="785775"/>
          </a:xfrm>
          <a:prstGeom prst="mathPlus">
            <a:avLst/>
          </a:prstGeom>
          <a:solidFill>
            <a:srgbClr val="079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2483768" y="3152894"/>
            <a:ext cx="648072" cy="831249"/>
          </a:xfrm>
          <a:prstGeom prst="rightArrow">
            <a:avLst/>
          </a:prstGeom>
          <a:solidFill>
            <a:srgbClr val="69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 descr="C:\Users\jiharu\Downloads\iconmonstr-wireless-1-24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170" y="1700808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텍스트 개체 틀 20"/>
          <p:cNvSpPr>
            <a:spLocks noGrp="1"/>
          </p:cNvSpPr>
          <p:nvPr>
            <p:ph type="body" sz="quarter" idx="4294967295"/>
          </p:nvPr>
        </p:nvSpPr>
        <p:spPr>
          <a:xfrm rot="20700000">
            <a:off x="3097505" y="1448561"/>
            <a:ext cx="2412110" cy="41522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ko-KR" dirty="0" smtClean="0">
                <a:latin typeface="+mj-lt"/>
              </a:rPr>
              <a:t>always </a:t>
            </a:r>
            <a:r>
              <a:rPr lang="en-US" altLang="ko-KR" dirty="0" err="1" smtClean="0">
                <a:latin typeface="+mj-lt"/>
              </a:rPr>
              <a:t>wifi</a:t>
            </a:r>
            <a:endParaRPr lang="ko-KR" altLang="en-US" dirty="0">
              <a:latin typeface="+mj-lt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057436" y="3303804"/>
            <a:ext cx="1007572" cy="821959"/>
            <a:chOff x="3891063" y="3198672"/>
            <a:chExt cx="1472155" cy="1200957"/>
          </a:xfrm>
        </p:grpSpPr>
        <p:pic>
          <p:nvPicPr>
            <p:cNvPr id="4100" name="Picture 4" descr="C:\Users\jiharu\Downloads\iconmonstr-file-11-24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063" y="3544804"/>
              <a:ext cx="854825" cy="854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1" name="Picture 5" descr="C:\Users\jiharu\Downloads\iconmonstr-cloud-4-24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673" y="3198672"/>
              <a:ext cx="773545" cy="773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텍스트 개체 틀 20"/>
          <p:cNvSpPr>
            <a:spLocks noGrp="1"/>
          </p:cNvSpPr>
          <p:nvPr>
            <p:ph type="body" sz="quarter" idx="4294967295"/>
          </p:nvPr>
        </p:nvSpPr>
        <p:spPr>
          <a:xfrm rot="20700000">
            <a:off x="2954105" y="2803752"/>
            <a:ext cx="3117552" cy="41522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ko-KR" dirty="0" err="1" smtClean="0">
                <a:latin typeface="+mj-lt"/>
              </a:rPr>
              <a:t>bigdata</a:t>
            </a:r>
            <a:r>
              <a:rPr lang="en-US" altLang="ko-KR" dirty="0" smtClean="0">
                <a:latin typeface="+mj-lt"/>
              </a:rPr>
              <a:t> analysis</a:t>
            </a:r>
            <a:endParaRPr lang="ko-KR" altLang="en-US" dirty="0">
              <a:latin typeface="+mj-lt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086693" y="4604314"/>
            <a:ext cx="1239609" cy="846625"/>
            <a:chOff x="3979525" y="4595885"/>
            <a:chExt cx="1239609" cy="846625"/>
          </a:xfrm>
        </p:grpSpPr>
        <p:pic>
          <p:nvPicPr>
            <p:cNvPr id="4102" name="Picture 6" descr="C:\Users\jiharu\Downloads\iconmonstr-car-15-24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525" y="4794438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3" name="Picture 7" descr="C:\Users\jiharu\Downloads\iconmonstr-bluetooth-1-240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6545" y="4595885"/>
              <a:ext cx="522589" cy="522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텍스트 개체 틀 20"/>
          <p:cNvSpPr>
            <a:spLocks noGrp="1"/>
          </p:cNvSpPr>
          <p:nvPr>
            <p:ph type="body" sz="quarter" idx="4294967295"/>
          </p:nvPr>
        </p:nvSpPr>
        <p:spPr>
          <a:xfrm rot="20700000">
            <a:off x="2497107" y="4303782"/>
            <a:ext cx="3827245" cy="41522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dirty="0"/>
              <a:t>r</a:t>
            </a:r>
            <a:r>
              <a:rPr lang="en-US" altLang="ko-KR" dirty="0" smtClean="0"/>
              <a:t>eal-time </a:t>
            </a:r>
            <a:r>
              <a:rPr lang="en-US" altLang="ko-KR" dirty="0"/>
              <a:t>information</a:t>
            </a:r>
            <a:endParaRPr lang="ko-KR" altLang="en-US" dirty="0">
              <a:latin typeface="+mj-lt"/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6084168" y="3152893"/>
            <a:ext cx="648072" cy="831249"/>
          </a:xfrm>
          <a:prstGeom prst="rightArrow">
            <a:avLst/>
          </a:prstGeom>
          <a:solidFill>
            <a:srgbClr val="69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979186"/>
            <a:ext cx="2009911" cy="2009911"/>
          </a:xfrm>
          <a:prstGeom prst="rect">
            <a:avLst/>
          </a:prstGeom>
        </p:spPr>
      </p:pic>
      <p:pic>
        <p:nvPicPr>
          <p:cNvPr id="4104" name="Picture 8" descr="C:\Users\jiharu\Downloads\iconmonstr-crosshair-6-240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224" y="2954634"/>
            <a:ext cx="693043" cy="69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C:\Users\jiharu\Downloads\iconmonstr-crosshair-6-240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681" y="2683277"/>
            <a:ext cx="693043" cy="69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C:\Users\jiharu\Downloads\iconmonstr-crosshair-6-240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29" y="3072187"/>
            <a:ext cx="693043" cy="69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텍스트 개체 틀 20"/>
          <p:cNvSpPr>
            <a:spLocks noGrp="1"/>
          </p:cNvSpPr>
          <p:nvPr>
            <p:ph type="body" sz="quarter" idx="4294967295"/>
          </p:nvPr>
        </p:nvSpPr>
        <p:spPr>
          <a:xfrm rot="20700000">
            <a:off x="6303211" y="2273011"/>
            <a:ext cx="2412110" cy="41522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ko-KR" dirty="0">
                <a:latin typeface="+mj-lt"/>
              </a:rPr>
              <a:t>c</a:t>
            </a:r>
            <a:r>
              <a:rPr lang="en-US" altLang="ko-KR" dirty="0" smtClean="0">
                <a:latin typeface="+mj-lt"/>
              </a:rPr>
              <a:t>ustom service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722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build="p"/>
      <p:bldP spid="20" grpId="0" build="p"/>
      <p:bldP spid="26" grpId="0" build="p"/>
      <p:bldP spid="27" grpId="0" animBg="1"/>
      <p:bldP spid="3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activate background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14</a:t>
            </a:fld>
            <a:endParaRPr lang="en-US" altLang="ko-KR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4748" y="5589240"/>
            <a:ext cx="7886700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02.</a:t>
            </a: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다양한 서비스 및 유통 채널의 증가</a:t>
            </a:r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46" name="Picture 2" descr="C:\Users\jiharu\Downloads\iconmonstr-shop-13-2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156" y="3109244"/>
            <a:ext cx="1400954" cy="140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텍스트 개체 틀 20"/>
          <p:cNvSpPr>
            <a:spLocks noGrp="1"/>
          </p:cNvSpPr>
          <p:nvPr>
            <p:ph type="body" sz="quarter" idx="4294967295"/>
          </p:nvPr>
        </p:nvSpPr>
        <p:spPr>
          <a:xfrm rot="20700000">
            <a:off x="168906" y="2713441"/>
            <a:ext cx="3116915" cy="415224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altLang="ko-KR" dirty="0" smtClean="0">
                <a:latin typeface="+mj-lt"/>
              </a:rPr>
              <a:t>traditional offline store</a:t>
            </a:r>
            <a:endParaRPr lang="ko-KR" altLang="en-US" dirty="0">
              <a:latin typeface="+mj-lt"/>
            </a:endParaRPr>
          </a:p>
        </p:txBody>
      </p:sp>
      <p:sp>
        <p:nvSpPr>
          <p:cNvPr id="3" name="곱셈 기호 2"/>
          <p:cNvSpPr/>
          <p:nvPr/>
        </p:nvSpPr>
        <p:spPr>
          <a:xfrm>
            <a:off x="273469" y="1997401"/>
            <a:ext cx="1259632" cy="1080120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 descr="C:\Users\jiharu\Downloads\iconmonstr-computer-10-2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224484"/>
            <a:ext cx="2285714" cy="228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오른쪽 화살표 32"/>
          <p:cNvSpPr/>
          <p:nvPr/>
        </p:nvSpPr>
        <p:spPr>
          <a:xfrm>
            <a:off x="4124062" y="2970315"/>
            <a:ext cx="648072" cy="831249"/>
          </a:xfrm>
          <a:prstGeom prst="rightArrow">
            <a:avLst/>
          </a:prstGeom>
          <a:solidFill>
            <a:srgbClr val="69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43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  <p:bldP spid="3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activate background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15</a:t>
            </a:fld>
            <a:endParaRPr lang="en-US" altLang="ko-KR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168275" y="5589240"/>
            <a:ext cx="8796213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03.</a:t>
            </a: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고객의 욕구가 다양해지면서 즉각적인 대응 필요</a:t>
            </a:r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38956"/>
            <a:ext cx="5100151" cy="5100151"/>
          </a:xfrm>
          <a:prstGeom prst="rect">
            <a:avLst/>
          </a:prstGeom>
        </p:spPr>
      </p:pic>
      <p:sp>
        <p:nvSpPr>
          <p:cNvPr id="15" name="텍스트 개체 틀 20"/>
          <p:cNvSpPr>
            <a:spLocks noGrp="1"/>
          </p:cNvSpPr>
          <p:nvPr>
            <p:ph type="body" sz="quarter" idx="4294967295"/>
          </p:nvPr>
        </p:nvSpPr>
        <p:spPr>
          <a:xfrm rot="20700000">
            <a:off x="228209" y="1564499"/>
            <a:ext cx="4652653" cy="10756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6000" dirty="0" err="1" smtClean="0">
                <a:latin typeface="+mj-lt"/>
              </a:rPr>
              <a:t>nowism</a:t>
            </a:r>
            <a:r>
              <a:rPr lang="en-US" altLang="ko-KR" sz="6000" dirty="0" smtClean="0">
                <a:latin typeface="+mj-lt"/>
              </a:rPr>
              <a:t>!!!</a:t>
            </a:r>
            <a:endParaRPr lang="ko-KR" altLang="en-US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793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activate background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16</a:t>
            </a:fld>
            <a:endParaRPr lang="en-US" altLang="ko-KR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168275" y="5589240"/>
            <a:ext cx="8796213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04.</a:t>
            </a: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온</a:t>
            </a: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/</a:t>
            </a: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오프라인을 연계할 수 있는</a:t>
            </a:r>
            <a:endParaRPr lang="en-US" altLang="ko-KR" sz="32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통합 마케팅 </a:t>
            </a:r>
            <a:r>
              <a:rPr lang="ko-KR" altLang="en-US" sz="3200" dirty="0" err="1" smtClean="0">
                <a:latin typeface="a옛날목욕탕L" pitchFamily="18" charset="-127"/>
                <a:ea typeface="a옛날목욕탕L" pitchFamily="18" charset="-127"/>
              </a:rPr>
              <a:t>커뮤티니</a:t>
            </a: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 필요</a:t>
            </a:r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70" name="Picture 2" descr="airbnb mobile we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7" y="1412777"/>
            <a:ext cx="2535576" cy="149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471112" y="1951571"/>
            <a:ext cx="3663305" cy="3315494"/>
            <a:chOff x="4077047" y="1844824"/>
            <a:chExt cx="3663305" cy="3315494"/>
          </a:xfrm>
        </p:grpSpPr>
        <p:sp>
          <p:nvSpPr>
            <p:cNvPr id="6" name="구름 모양 설명선 5"/>
            <p:cNvSpPr/>
            <p:nvPr/>
          </p:nvSpPr>
          <p:spPr>
            <a:xfrm>
              <a:off x="5232632" y="1844824"/>
              <a:ext cx="2507720" cy="1584176"/>
            </a:xfrm>
            <a:prstGeom prst="cloudCallout">
              <a:avLst/>
            </a:prstGeom>
            <a:solidFill>
              <a:srgbClr val="AFE0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2B617E"/>
                  </a:solidFill>
                  <a:latin typeface="a옛날목욕탕L" pitchFamily="18" charset="-127"/>
                  <a:ea typeface="a옛날목욕탕L" pitchFamily="18" charset="-127"/>
                </a:rPr>
                <a:t>위치는 어디</a:t>
              </a:r>
              <a:r>
                <a:rPr lang="en-US" altLang="ko-KR" dirty="0" smtClean="0">
                  <a:solidFill>
                    <a:srgbClr val="2B617E"/>
                  </a:solidFill>
                  <a:latin typeface="a옛날목욕탕L" pitchFamily="18" charset="-127"/>
                  <a:ea typeface="a옛날목욕탕L" pitchFamily="18" charset="-127"/>
                </a:rPr>
                <a:t>?</a:t>
              </a:r>
            </a:p>
            <a:p>
              <a:pPr algn="ctr"/>
              <a:r>
                <a:rPr lang="ko-KR" altLang="en-US" dirty="0" smtClean="0">
                  <a:solidFill>
                    <a:srgbClr val="2B617E"/>
                  </a:solidFill>
                  <a:latin typeface="a옛날목욕탕L" pitchFamily="18" charset="-127"/>
                  <a:ea typeface="a옛날목욕탕L" pitchFamily="18" charset="-127"/>
                </a:rPr>
                <a:t>가격은 얼마</a:t>
              </a:r>
              <a:r>
                <a:rPr lang="en-US" altLang="ko-KR" dirty="0" smtClean="0">
                  <a:solidFill>
                    <a:srgbClr val="2B617E"/>
                  </a:solidFill>
                  <a:latin typeface="a옛날목욕탕L" pitchFamily="18" charset="-127"/>
                  <a:ea typeface="a옛날목욕탕L" pitchFamily="18" charset="-127"/>
                </a:rPr>
                <a:t>?</a:t>
              </a:r>
            </a:p>
            <a:p>
              <a:pPr algn="ctr"/>
              <a:r>
                <a:rPr lang="ko-KR" altLang="en-US" dirty="0" smtClean="0">
                  <a:solidFill>
                    <a:srgbClr val="2B617E"/>
                  </a:solidFill>
                  <a:latin typeface="a옛날목욕탕L" pitchFamily="18" charset="-127"/>
                  <a:ea typeface="a옛날목욕탕L" pitchFamily="18" charset="-127"/>
                </a:rPr>
                <a:t>평가는 어떻지</a:t>
              </a:r>
              <a:r>
                <a:rPr lang="en-US" altLang="ko-KR" dirty="0" smtClean="0">
                  <a:solidFill>
                    <a:srgbClr val="2B617E"/>
                  </a:solidFill>
                  <a:latin typeface="a옛날목욕탕L" pitchFamily="18" charset="-127"/>
                  <a:ea typeface="a옛날목욕탕L" pitchFamily="18" charset="-127"/>
                </a:rPr>
                <a:t>?</a:t>
              </a:r>
              <a:endParaRPr lang="ko-KR" altLang="en-US" dirty="0">
                <a:solidFill>
                  <a:srgbClr val="2B617E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7047" y="3212976"/>
              <a:ext cx="1853870" cy="1947342"/>
            </a:xfrm>
            <a:prstGeom prst="rect">
              <a:avLst/>
            </a:prstGeom>
          </p:spPr>
        </p:pic>
      </p:grpSp>
      <p:sp>
        <p:nvSpPr>
          <p:cNvPr id="16" name="텍스트 개체 틀 20"/>
          <p:cNvSpPr>
            <a:spLocks noGrp="1"/>
          </p:cNvSpPr>
          <p:nvPr>
            <p:ph type="body" sz="quarter" idx="4294967295"/>
          </p:nvPr>
        </p:nvSpPr>
        <p:spPr>
          <a:xfrm rot="20700000">
            <a:off x="2544766" y="1717852"/>
            <a:ext cx="2412110" cy="41522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ko-KR" dirty="0" err="1" smtClean="0">
                <a:latin typeface="+mj-lt"/>
              </a:rPr>
              <a:t>showrooming</a:t>
            </a:r>
            <a:r>
              <a:rPr lang="en-US" altLang="ko-KR" dirty="0" smtClean="0">
                <a:latin typeface="+mj-lt"/>
              </a:rPr>
              <a:t>!</a:t>
            </a:r>
            <a:endParaRPr lang="ko-KR" altLang="en-US" dirty="0">
              <a:latin typeface="+mj-lt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4937312" y="3318189"/>
            <a:ext cx="648072" cy="831249"/>
          </a:xfrm>
          <a:prstGeom prst="rightArrow">
            <a:avLst/>
          </a:prstGeom>
          <a:solidFill>
            <a:srgbClr val="69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228184" y="2276872"/>
            <a:ext cx="2520280" cy="1128885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ko-KR" altLang="en-US" dirty="0" smtClean="0">
                <a:solidFill>
                  <a:srgbClr val="64A8D2"/>
                </a:solidFill>
                <a:latin typeface="a옛날목욕탕L" pitchFamily="18" charset="-127"/>
                <a:ea typeface="a옛날목욕탕L" pitchFamily="18" charset="-127"/>
              </a:rPr>
              <a:t>인지 </a:t>
            </a:r>
            <a:r>
              <a:rPr lang="en-US" altLang="ko-KR" dirty="0" smtClean="0">
                <a:solidFill>
                  <a:srgbClr val="64A8D2"/>
                </a:solidFill>
                <a:latin typeface="a옛날목욕탕L" pitchFamily="18" charset="-127"/>
                <a:ea typeface="a옛날목욕탕L" pitchFamily="18" charset="-127"/>
              </a:rPr>
              <a:t>-&gt; </a:t>
            </a:r>
            <a:r>
              <a:rPr lang="ko-KR" altLang="en-US" dirty="0" smtClean="0">
                <a:solidFill>
                  <a:srgbClr val="64A8D2"/>
                </a:solidFill>
                <a:latin typeface="a옛날목욕탕L" pitchFamily="18" charset="-127"/>
                <a:ea typeface="a옛날목욕탕L" pitchFamily="18" charset="-127"/>
              </a:rPr>
              <a:t>탐색 </a:t>
            </a:r>
            <a:r>
              <a:rPr lang="en-US" altLang="ko-KR" dirty="0" smtClean="0">
                <a:solidFill>
                  <a:srgbClr val="64A8D2"/>
                </a:solidFill>
                <a:latin typeface="a옛날목욕탕L" pitchFamily="18" charset="-127"/>
                <a:ea typeface="a옛날목욕탕L" pitchFamily="18" charset="-127"/>
              </a:rPr>
              <a:t>-&gt; </a:t>
            </a:r>
            <a:r>
              <a:rPr lang="ko-KR" altLang="en-US" dirty="0" smtClean="0">
                <a:solidFill>
                  <a:srgbClr val="64A8D2"/>
                </a:solidFill>
                <a:latin typeface="a옛날목욕탕L" pitchFamily="18" charset="-127"/>
                <a:ea typeface="a옛날목욕탕L" pitchFamily="18" charset="-127"/>
              </a:rPr>
              <a:t>평가 </a:t>
            </a:r>
            <a:r>
              <a:rPr lang="en-US" altLang="ko-KR" dirty="0" smtClean="0">
                <a:solidFill>
                  <a:srgbClr val="64A8D2"/>
                </a:solidFill>
                <a:latin typeface="a옛날목욕탕L" pitchFamily="18" charset="-127"/>
                <a:ea typeface="a옛날목욕탕L" pitchFamily="18" charset="-127"/>
              </a:rPr>
              <a:t>-&gt; </a:t>
            </a:r>
            <a:r>
              <a:rPr lang="ko-KR" altLang="en-US" dirty="0" smtClean="0">
                <a:solidFill>
                  <a:srgbClr val="64A8D2"/>
                </a:solidFill>
                <a:latin typeface="a옛날목욕탕L" pitchFamily="18" charset="-127"/>
                <a:ea typeface="a옛날목욕탕L" pitchFamily="18" charset="-127"/>
              </a:rPr>
              <a:t>구매</a:t>
            </a:r>
            <a:endParaRPr lang="ko-KR" altLang="en-US" dirty="0">
              <a:solidFill>
                <a:srgbClr val="64A8D2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7171" name="Picture 3" descr="C:\Users\jiharu\Downloads\iconmonstr-cursor-31-24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325982"/>
            <a:ext cx="1646913" cy="16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구름 모양 설명선 22"/>
          <p:cNvSpPr/>
          <p:nvPr/>
        </p:nvSpPr>
        <p:spPr>
          <a:xfrm>
            <a:off x="7395863" y="2879216"/>
            <a:ext cx="1568625" cy="1053082"/>
          </a:xfrm>
          <a:prstGeom prst="cloudCallout">
            <a:avLst/>
          </a:prstGeom>
          <a:solidFill>
            <a:srgbClr val="AFE0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2B617E"/>
                </a:solidFill>
                <a:latin typeface="a옛날목욕탕L" pitchFamily="18" charset="-127"/>
                <a:ea typeface="a옛날목욕탕L" pitchFamily="18" charset="-127"/>
              </a:rPr>
              <a:t>한번에 </a:t>
            </a:r>
            <a:r>
              <a:rPr lang="ko-KR" altLang="en-US" dirty="0" err="1" smtClean="0">
                <a:solidFill>
                  <a:srgbClr val="2B617E"/>
                </a:solidFill>
                <a:latin typeface="a옛날목욕탕L" pitchFamily="18" charset="-127"/>
                <a:ea typeface="a옛날목욕탕L" pitchFamily="18" charset="-127"/>
              </a:rPr>
              <a:t>하고싶다</a:t>
            </a:r>
            <a:r>
              <a:rPr lang="en-US" altLang="ko-KR" dirty="0" smtClean="0">
                <a:solidFill>
                  <a:srgbClr val="2B617E"/>
                </a:solidFill>
                <a:latin typeface="a옛날목욕탕L" pitchFamily="18" charset="-127"/>
                <a:ea typeface="a옛날목욕탕L" pitchFamily="18" charset="-127"/>
              </a:rPr>
              <a:t>.</a:t>
            </a:r>
            <a:endParaRPr lang="ko-KR" altLang="en-US" dirty="0">
              <a:solidFill>
                <a:srgbClr val="2B617E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48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8" grpId="0" animBg="1"/>
      <p:bldP spid="20" grpId="0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1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>
          <a:xfrm rot="20700000">
            <a:off x="1401912" y="2659088"/>
            <a:ext cx="5343383" cy="1246495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j-lt"/>
              </a:rPr>
              <a:t>character</a:t>
            </a:r>
            <a:endParaRPr lang="ko-KR" altLang="en-US" dirty="0">
              <a:latin typeface="+mj-lt"/>
            </a:endParaRPr>
          </a:p>
        </p:txBody>
      </p:sp>
      <p:sp>
        <p:nvSpPr>
          <p:cNvPr id="14" name="텍스트 개체 틀 20"/>
          <p:cNvSpPr>
            <a:spLocks noGrp="1"/>
          </p:cNvSpPr>
          <p:nvPr>
            <p:ph type="body" sz="quarter" idx="13"/>
          </p:nvPr>
        </p:nvSpPr>
        <p:spPr>
          <a:xfrm rot="20700000">
            <a:off x="5840364" y="1373860"/>
            <a:ext cx="2645569" cy="1246495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j-lt"/>
              </a:rPr>
              <a:t>04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962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</a:t>
            </a:r>
            <a:r>
              <a:rPr lang="en-US" altLang="ko-KR" dirty="0" err="1" smtClean="0"/>
              <a:t>charachter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18</a:t>
            </a:fld>
            <a:endParaRPr lang="en-US" altLang="ko-KR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168275" y="5589240"/>
            <a:ext cx="8796213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01.</a:t>
            </a: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위치 기반을 통한 </a:t>
            </a: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“</a:t>
            </a: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이동성</a:t>
            </a: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”</a:t>
            </a:r>
            <a:endParaRPr lang="ko-KR" altLang="en-US" sz="3200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764704"/>
            <a:ext cx="4536504" cy="4568793"/>
          </a:xfrm>
          <a:prstGeom prst="rect">
            <a:avLst/>
          </a:prstGeom>
        </p:spPr>
      </p:pic>
      <p:sp>
        <p:nvSpPr>
          <p:cNvPr id="8" name="구름 모양 설명선 7"/>
          <p:cNvSpPr/>
          <p:nvPr/>
        </p:nvSpPr>
        <p:spPr>
          <a:xfrm>
            <a:off x="5292080" y="1412776"/>
            <a:ext cx="2016224" cy="864096"/>
          </a:xfrm>
          <a:prstGeom prst="cloudCallout">
            <a:avLst/>
          </a:prstGeom>
          <a:solidFill>
            <a:srgbClr val="AFE0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798B2"/>
                </a:solidFill>
                <a:latin typeface="a옛날목욕탕L" pitchFamily="18" charset="-127"/>
                <a:ea typeface="a옛날목욕탕L" pitchFamily="18" charset="-127"/>
              </a:rPr>
              <a:t>근처 </a:t>
            </a:r>
            <a:r>
              <a:rPr lang="ko-KR" altLang="en-US" dirty="0" err="1" smtClean="0">
                <a:solidFill>
                  <a:srgbClr val="0798B2"/>
                </a:solidFill>
                <a:latin typeface="a옛날목욕탕L" pitchFamily="18" charset="-127"/>
                <a:ea typeface="a옛날목욕탕L" pitchFamily="18" charset="-127"/>
              </a:rPr>
              <a:t>펜션</a:t>
            </a:r>
            <a:r>
              <a:rPr lang="ko-KR" altLang="en-US" dirty="0" smtClean="0">
                <a:solidFill>
                  <a:srgbClr val="0798B2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dirty="0" err="1" smtClean="0">
                <a:solidFill>
                  <a:srgbClr val="0798B2"/>
                </a:solidFill>
                <a:latin typeface="a옛날목욕탕L" pitchFamily="18" charset="-127"/>
                <a:ea typeface="a옛날목욕탕L" pitchFamily="18" charset="-127"/>
              </a:rPr>
              <a:t>어딨지</a:t>
            </a:r>
            <a:r>
              <a:rPr lang="en-US" altLang="ko-KR" dirty="0" smtClean="0">
                <a:solidFill>
                  <a:srgbClr val="0798B2"/>
                </a:solidFill>
                <a:latin typeface="a옛날목욕탕L" pitchFamily="18" charset="-127"/>
                <a:ea typeface="a옛날목욕탕L" pitchFamily="18" charset="-127"/>
              </a:rPr>
              <a:t>?</a:t>
            </a:r>
            <a:endParaRPr lang="ko-KR" altLang="en-US" dirty="0">
              <a:solidFill>
                <a:srgbClr val="0798B2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9" name="구름 모양 설명선 18"/>
          <p:cNvSpPr/>
          <p:nvPr/>
        </p:nvSpPr>
        <p:spPr>
          <a:xfrm flipH="1">
            <a:off x="3270237" y="1772816"/>
            <a:ext cx="1409775" cy="864096"/>
          </a:xfrm>
          <a:prstGeom prst="cloudCallout">
            <a:avLst/>
          </a:prstGeom>
          <a:solidFill>
            <a:srgbClr val="AFE0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0798B2"/>
                </a:solidFill>
                <a:latin typeface="a옛날목욕탕L" pitchFamily="18" charset="-127"/>
                <a:ea typeface="a옛날목욕탕L" pitchFamily="18" charset="-127"/>
              </a:rPr>
              <a:t>맛집이</a:t>
            </a:r>
            <a:endParaRPr lang="en-US" altLang="ko-KR" dirty="0">
              <a:solidFill>
                <a:srgbClr val="0798B2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r>
              <a:rPr lang="ko-KR" altLang="en-US" dirty="0" err="1" smtClean="0">
                <a:solidFill>
                  <a:srgbClr val="0798B2"/>
                </a:solidFill>
                <a:latin typeface="a옛날목욕탕L" pitchFamily="18" charset="-127"/>
                <a:ea typeface="a옛날목욕탕L" pitchFamily="18" charset="-127"/>
              </a:rPr>
              <a:t>어딨지</a:t>
            </a:r>
            <a:r>
              <a:rPr lang="en-US" altLang="ko-KR" dirty="0" smtClean="0">
                <a:solidFill>
                  <a:srgbClr val="0798B2"/>
                </a:solidFill>
                <a:latin typeface="a옛날목욕탕L" pitchFamily="18" charset="-127"/>
                <a:ea typeface="a옛날목욕탕L" pitchFamily="18" charset="-127"/>
              </a:rPr>
              <a:t>?</a:t>
            </a:r>
            <a:endParaRPr lang="ko-KR" altLang="en-US" dirty="0">
              <a:solidFill>
                <a:srgbClr val="0798B2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19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</a:t>
            </a:r>
            <a:r>
              <a:rPr lang="en-US" altLang="ko-KR" dirty="0" err="1" smtClean="0"/>
              <a:t>charachter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19</a:t>
            </a:fld>
            <a:endParaRPr lang="en-US" altLang="ko-KR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168275" y="5589240"/>
            <a:ext cx="8796213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02.</a:t>
            </a: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오프라인과 온라인을 연결한 </a:t>
            </a: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“</a:t>
            </a: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동시성</a:t>
            </a: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”</a:t>
            </a:r>
            <a:endParaRPr lang="ko-KR" altLang="en-US" sz="3200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41" y="1499622"/>
            <a:ext cx="1853870" cy="1947342"/>
          </a:xfrm>
          <a:prstGeom prst="rect">
            <a:avLst/>
          </a:prstGeom>
        </p:spPr>
      </p:pic>
      <p:sp>
        <p:nvSpPr>
          <p:cNvPr id="11" name="텍스트 개체 틀 20"/>
          <p:cNvSpPr>
            <a:spLocks noGrp="1"/>
          </p:cNvSpPr>
          <p:nvPr>
            <p:ph type="body" sz="quarter" idx="4294967295"/>
          </p:nvPr>
        </p:nvSpPr>
        <p:spPr>
          <a:xfrm rot="20700000">
            <a:off x="603188" y="1292009"/>
            <a:ext cx="2412110" cy="41522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고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객</a:t>
            </a:r>
          </a:p>
        </p:txBody>
      </p:sp>
      <p:pic>
        <p:nvPicPr>
          <p:cNvPr id="12" name="Picture 2" descr="C:\Users\jiharu\Downloads\iconmonstr-shop-13-2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772815"/>
            <a:ext cx="1400954" cy="140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오른쪽 화살표 13"/>
          <p:cNvSpPr/>
          <p:nvPr/>
        </p:nvSpPr>
        <p:spPr>
          <a:xfrm>
            <a:off x="4084619" y="2057668"/>
            <a:ext cx="648072" cy="831249"/>
          </a:xfrm>
          <a:prstGeom prst="rightArrow">
            <a:avLst/>
          </a:prstGeom>
          <a:solidFill>
            <a:srgbClr val="69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 descr="chef pictogram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21" y="3787550"/>
            <a:ext cx="1471490" cy="147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텍스트 개체 틀 20"/>
          <p:cNvSpPr>
            <a:spLocks noGrp="1"/>
          </p:cNvSpPr>
          <p:nvPr>
            <p:ph type="body" sz="quarter" idx="4294967295"/>
          </p:nvPr>
        </p:nvSpPr>
        <p:spPr>
          <a:xfrm rot="20700000">
            <a:off x="618961" y="3662069"/>
            <a:ext cx="2412110" cy="41522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판매자</a:t>
            </a:r>
            <a:endParaRPr lang="ko-KR" altLang="en-US" dirty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6" name="텍스트 개체 틀 20"/>
          <p:cNvSpPr>
            <a:spLocks noGrp="1"/>
          </p:cNvSpPr>
          <p:nvPr>
            <p:ph type="body" sz="quarter" idx="4294967295"/>
          </p:nvPr>
        </p:nvSpPr>
        <p:spPr>
          <a:xfrm rot="20700000">
            <a:off x="4992378" y="1429820"/>
            <a:ext cx="2412110" cy="41522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상품 정보</a:t>
            </a:r>
            <a:endParaRPr lang="ko-KR" altLang="en-US" dirty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4084619" y="3787550"/>
            <a:ext cx="648072" cy="831249"/>
          </a:xfrm>
          <a:prstGeom prst="rightArrow">
            <a:avLst/>
          </a:prstGeom>
          <a:solidFill>
            <a:srgbClr val="69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4" name="Picture 4" descr="brain pictogram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59" y="3714052"/>
            <a:ext cx="1544988" cy="154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텍스트 개체 틀 20"/>
          <p:cNvSpPr>
            <a:spLocks noGrp="1"/>
          </p:cNvSpPr>
          <p:nvPr>
            <p:ph type="body" sz="quarter" idx="4294967295"/>
          </p:nvPr>
        </p:nvSpPr>
        <p:spPr>
          <a:xfrm rot="20700000">
            <a:off x="4950120" y="3482875"/>
            <a:ext cx="2412110" cy="41522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ko-KR" altLang="en-US" smtClean="0">
                <a:latin typeface="a옛날목욕탕L" pitchFamily="18" charset="-127"/>
                <a:ea typeface="a옛날목욕탕L" pitchFamily="18" charset="-127"/>
              </a:rPr>
              <a:t>고객 요구사항</a:t>
            </a:r>
            <a:endParaRPr lang="ko-KR" altLang="en-US" dirty="0"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14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4" grpId="0" animBg="1"/>
      <p:bldP spid="15" grpId="0" build="p"/>
      <p:bldP spid="16" grpId="0" build="p"/>
      <p:bldP spid="17" grpId="0" animBg="1"/>
      <p:bldP spid="2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데이터통신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/>
            </a:r>
            <a:b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</a:b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/>
            </a:r>
            <a:b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</a:b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o2o </a:t>
            </a: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활성화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/>
            </a:r>
            <a:b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</a:b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/>
            </a:r>
            <a:b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</a:b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4</a:t>
            </a: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조</a:t>
            </a:r>
            <a:endParaRPr lang="ko-KR" altLang="en-US" dirty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dist">
              <a:buNone/>
            </a:pPr>
            <a:r>
              <a:rPr lang="en-US" altLang="ko-KR" sz="2000" dirty="0" smtClean="0">
                <a:effectLst>
                  <a:outerShdw dist="76200" dir="2700000" algn="tl" rotWithShape="0">
                    <a:srgbClr val="FDC5CE"/>
                  </a:outerShdw>
                </a:effectLst>
              </a:rPr>
              <a:t>INDEX</a:t>
            </a:r>
            <a:endParaRPr lang="ko-KR" altLang="en-US" sz="2000" dirty="0">
              <a:effectLst>
                <a:outerShdw dist="76200" dir="2700000" algn="tl" rotWithShape="0">
                  <a:srgbClr val="FDC5CE"/>
                </a:outerShdw>
              </a:effectLst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411413" y="2132856"/>
            <a:ext cx="4321175" cy="4725143"/>
          </a:xfrm>
        </p:spPr>
        <p:txBody>
          <a:bodyPr anchor="ctr">
            <a:normAutofit fontScale="70000" lnSpcReduction="20000"/>
          </a:bodyPr>
          <a:lstStyle/>
          <a:p>
            <a:r>
              <a:rPr lang="en-US" altLang="ko-KR" dirty="0" smtClean="0"/>
              <a:t>-</a:t>
            </a:r>
          </a:p>
          <a:p>
            <a:r>
              <a:rPr lang="en-US" altLang="ko-KR" dirty="0" smtClean="0"/>
              <a:t>What is o2o?</a:t>
            </a:r>
          </a:p>
          <a:p>
            <a:r>
              <a:rPr lang="en-US" altLang="ko-KR" dirty="0" smtClean="0"/>
              <a:t>-</a:t>
            </a:r>
            <a:endParaRPr lang="en-US" altLang="ko-KR" dirty="0"/>
          </a:p>
          <a:p>
            <a:r>
              <a:rPr lang="en-US" altLang="ko-KR" dirty="0" smtClean="0"/>
              <a:t>appearance</a:t>
            </a:r>
          </a:p>
          <a:p>
            <a:r>
              <a:rPr lang="en-US" altLang="ko-KR" dirty="0" smtClean="0"/>
              <a:t>-</a:t>
            </a:r>
            <a:endParaRPr lang="en-US" altLang="ko-KR" dirty="0"/>
          </a:p>
          <a:p>
            <a:r>
              <a:rPr lang="en-US" altLang="ko-KR" dirty="0" smtClean="0"/>
              <a:t>activate background</a:t>
            </a:r>
          </a:p>
          <a:p>
            <a:r>
              <a:rPr lang="en-US" altLang="ko-KR" dirty="0" smtClean="0"/>
              <a:t>-</a:t>
            </a:r>
            <a:endParaRPr lang="en-US" altLang="ko-KR" dirty="0"/>
          </a:p>
          <a:p>
            <a:r>
              <a:rPr lang="en-US" altLang="ko-KR" dirty="0" smtClean="0"/>
              <a:t>character</a:t>
            </a:r>
            <a:endParaRPr lang="en-US" altLang="ko-KR" dirty="0"/>
          </a:p>
          <a:p>
            <a:r>
              <a:rPr lang="en-US" altLang="ko-KR" dirty="0" smtClean="0"/>
              <a:t>-</a:t>
            </a:r>
            <a:endParaRPr lang="en-US" altLang="ko-KR" dirty="0"/>
          </a:p>
          <a:p>
            <a:r>
              <a:rPr lang="en-US" altLang="ko-KR" dirty="0" smtClean="0"/>
              <a:t>use case</a:t>
            </a:r>
          </a:p>
          <a:p>
            <a:r>
              <a:rPr lang="en-US" altLang="ko-KR" dirty="0" smtClean="0"/>
              <a:t>-</a:t>
            </a:r>
          </a:p>
          <a:p>
            <a:r>
              <a:rPr lang="en-US" altLang="ko-KR" dirty="0" smtClean="0"/>
              <a:t>use case in other country</a:t>
            </a:r>
          </a:p>
          <a:p>
            <a:r>
              <a:rPr lang="en-US" altLang="ko-KR" dirty="0" smtClean="0"/>
              <a:t>-</a:t>
            </a:r>
          </a:p>
          <a:p>
            <a:r>
              <a:rPr lang="en-US" altLang="ko-KR" dirty="0" smtClean="0"/>
              <a:t>side effect</a:t>
            </a:r>
          </a:p>
          <a:p>
            <a:r>
              <a:rPr lang="en-US" altLang="ko-KR" dirty="0" smtClean="0"/>
              <a:t>-</a:t>
            </a:r>
          </a:p>
          <a:p>
            <a:r>
              <a:rPr lang="en-US" altLang="ko-KR" dirty="0" smtClean="0"/>
              <a:t>o2o to o4o</a:t>
            </a:r>
          </a:p>
          <a:p>
            <a:r>
              <a:rPr lang="en-US" altLang="ko-KR" dirty="0"/>
              <a:t>-</a:t>
            </a:r>
            <a:endParaRPr lang="en-US" altLang="ko-KR" dirty="0" smtClean="0"/>
          </a:p>
          <a:p>
            <a:r>
              <a:rPr lang="en-US" altLang="ko-KR" dirty="0" smtClean="0"/>
              <a:t>prospect</a:t>
            </a:r>
          </a:p>
          <a:p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766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</a:t>
            </a:r>
            <a:r>
              <a:rPr lang="en-US" altLang="ko-KR" dirty="0" err="1" smtClean="0"/>
              <a:t>charachter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20</a:t>
            </a:fld>
            <a:endParaRPr lang="en-US" altLang="ko-KR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168275" y="5589240"/>
            <a:ext cx="8796213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03.</a:t>
            </a: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사용자는 스마트기기와 밀착됨을 고려한 </a:t>
            </a: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“</a:t>
            </a:r>
            <a:r>
              <a:rPr lang="ko-KR" altLang="en-US" sz="3200" dirty="0" err="1" smtClean="0">
                <a:latin typeface="a옛날목욕탕L" pitchFamily="18" charset="-127"/>
                <a:ea typeface="a옛날목욕탕L" pitchFamily="18" charset="-127"/>
              </a:rPr>
              <a:t>즉시성</a:t>
            </a: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”</a:t>
            </a:r>
            <a:endParaRPr lang="ko-KR" altLang="en-US" sz="3200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4" descr="ê´ë ¨ ì´ë¯¸ì§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270" name="Picture 6" descr="ì°ë² í¸ì ìë¦¼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79530"/>
            <a:ext cx="2304256" cy="409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utoShape 8" descr="ì¹´ì¹´ì¤íì í¸ì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AutoShape 10" descr="ì¹´ì¹´ì¤íì í¸ì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276" name="Picture 12" descr="airbnb push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836" y="1279530"/>
            <a:ext cx="2305767" cy="409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54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</a:t>
            </a:r>
            <a:r>
              <a:rPr lang="en-US" altLang="ko-KR" dirty="0" err="1" smtClean="0"/>
              <a:t>charachter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21</a:t>
            </a:fld>
            <a:endParaRPr lang="en-US" altLang="ko-KR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168275" y="5589240"/>
            <a:ext cx="8796213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04.push </a:t>
            </a: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알림 등으로 사용자에게 받는 </a:t>
            </a: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“</a:t>
            </a:r>
            <a:r>
              <a:rPr lang="ko-KR" altLang="en-US" sz="3200" dirty="0" err="1" smtClean="0">
                <a:latin typeface="a옛날목욕탕L" pitchFamily="18" charset="-127"/>
                <a:ea typeface="a옛날목욕탕L" pitchFamily="18" charset="-127"/>
              </a:rPr>
              <a:t>주목성</a:t>
            </a: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”</a:t>
            </a:r>
            <a:endParaRPr lang="ko-KR" altLang="en-US" sz="3200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584" y="1484784"/>
            <a:ext cx="2808312" cy="3806038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2224144" y="1535146"/>
            <a:ext cx="864096" cy="864096"/>
            <a:chOff x="4644008" y="2348880"/>
            <a:chExt cx="864096" cy="864096"/>
          </a:xfrm>
        </p:grpSpPr>
        <p:sp>
          <p:nvSpPr>
            <p:cNvPr id="5" name="타원 4"/>
            <p:cNvSpPr/>
            <p:nvPr/>
          </p:nvSpPr>
          <p:spPr>
            <a:xfrm>
              <a:off x="4644008" y="2348880"/>
              <a:ext cx="864096" cy="864096"/>
            </a:xfrm>
            <a:prstGeom prst="ellipse">
              <a:avLst/>
            </a:prstGeom>
            <a:solidFill>
              <a:srgbClr val="69BE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66" name="Picture 2" descr="C:\Users\jiharu\Downloads\iconmonstr-smartphone-9-240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8421" y="2384884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AutoShape 4" descr="ê´ë ¨ ì´ë¯¸ì§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290378"/>
            <a:ext cx="2088232" cy="4000444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4100160" y="2708920"/>
            <a:ext cx="648072" cy="831249"/>
          </a:xfrm>
          <a:prstGeom prst="rightArrow">
            <a:avLst/>
          </a:prstGeom>
          <a:solidFill>
            <a:srgbClr val="69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91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</a:t>
            </a:r>
            <a:r>
              <a:rPr lang="en-US" altLang="ko-KR" dirty="0" err="1" smtClean="0"/>
              <a:t>charachter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22</a:t>
            </a:fld>
            <a:endParaRPr lang="en-US" altLang="ko-KR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168275" y="5589240"/>
            <a:ext cx="8796213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05.</a:t>
            </a: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사용자에 맞게</a:t>
            </a: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!</a:t>
            </a: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“</a:t>
            </a: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개인 맞춤형</a:t>
            </a: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”</a:t>
            </a:r>
            <a:endParaRPr lang="ko-KR" altLang="en-US" sz="3200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4" descr="ê´ë ¨ ì´ë¯¸ì§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314" name="Picture 2" descr="pizz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62132"/>
            <a:ext cx="3516331" cy="210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539552" y="1196752"/>
            <a:ext cx="3024336" cy="648072"/>
          </a:xfrm>
          <a:prstGeom prst="wedgeRoundRectCallout">
            <a:avLst>
              <a:gd name="adj1" fmla="val -49460"/>
              <a:gd name="adj2" fmla="val 98524"/>
              <a:gd name="adj3" fmla="val 16667"/>
            </a:avLst>
          </a:prstGeom>
          <a:solidFill>
            <a:srgbClr val="69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난 피자만 먹어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!!</a:t>
            </a:r>
            <a:endParaRPr lang="ko-KR" altLang="en-US" dirty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5796136" y="1219261"/>
            <a:ext cx="3024336" cy="648072"/>
          </a:xfrm>
          <a:prstGeom prst="wedgeRoundRectCallout">
            <a:avLst>
              <a:gd name="adj1" fmla="val 52181"/>
              <a:gd name="adj2" fmla="val 94021"/>
              <a:gd name="adj3" fmla="val 16667"/>
            </a:avLst>
          </a:prstGeom>
          <a:solidFill>
            <a:srgbClr val="69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쟨</a:t>
            </a: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 피자만 먹어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!!</a:t>
            </a:r>
          </a:p>
          <a:p>
            <a:pPr algn="ctr"/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피자 추천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!!</a:t>
            </a:r>
            <a:endParaRPr lang="ko-KR" altLang="en-US" dirty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755" y="2276872"/>
            <a:ext cx="2133097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093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</a:t>
            </a:r>
            <a:r>
              <a:rPr lang="en-US" altLang="ko-KR" dirty="0" err="1" smtClean="0"/>
              <a:t>charachter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23</a:t>
            </a:fld>
            <a:endParaRPr lang="en-US" altLang="ko-KR" dirty="0"/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4" descr="ê´ë ¨ ì´ë¯¸ì§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628800"/>
            <a:ext cx="3917355" cy="3825899"/>
          </a:xfrm>
          <a:prstGeom prst="rect">
            <a:avLst/>
          </a:prstGeom>
        </p:spPr>
      </p:pic>
      <p:sp>
        <p:nvSpPr>
          <p:cNvPr id="12" name="텍스트 개체 틀 20"/>
          <p:cNvSpPr>
            <a:spLocks noGrp="1"/>
          </p:cNvSpPr>
          <p:nvPr>
            <p:ph type="body" sz="quarter" idx="4294967295"/>
          </p:nvPr>
        </p:nvSpPr>
        <p:spPr>
          <a:xfrm rot="20700000">
            <a:off x="912231" y="1933875"/>
            <a:ext cx="2412110" cy="41522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4000" dirty="0" smtClean="0">
                <a:latin typeface="a옛날목욕탕L" pitchFamily="18" charset="-127"/>
                <a:ea typeface="a옛날목욕탕L" pitchFamily="18" charset="-127"/>
              </a:rPr>
              <a:t>요약</a:t>
            </a:r>
            <a:endParaRPr lang="ko-KR" altLang="en-US" sz="4000" dirty="0"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7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1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>
          <a:xfrm rot="20700000">
            <a:off x="1401912" y="2659088"/>
            <a:ext cx="5343383" cy="1246495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j-lt"/>
              </a:rPr>
              <a:t>use case</a:t>
            </a:r>
            <a:endParaRPr lang="ko-KR" altLang="en-US" dirty="0">
              <a:latin typeface="+mj-lt"/>
            </a:endParaRPr>
          </a:p>
        </p:txBody>
      </p:sp>
      <p:sp>
        <p:nvSpPr>
          <p:cNvPr id="14" name="텍스트 개체 틀 20"/>
          <p:cNvSpPr>
            <a:spLocks noGrp="1"/>
          </p:cNvSpPr>
          <p:nvPr>
            <p:ph type="body" sz="quarter" idx="13"/>
          </p:nvPr>
        </p:nvSpPr>
        <p:spPr>
          <a:xfrm rot="20700000">
            <a:off x="5840364" y="1373860"/>
            <a:ext cx="2645569" cy="1246495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j-lt"/>
              </a:rPr>
              <a:t>05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117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use case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25</a:t>
            </a:fld>
            <a:endParaRPr lang="en-US" altLang="ko-KR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168275" y="5589240"/>
            <a:ext cx="8796213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err="1" smtClean="0">
                <a:latin typeface="a옛날목욕탕L" pitchFamily="18" charset="-127"/>
                <a:ea typeface="a옛날목욕탕L" pitchFamily="18" charset="-127"/>
              </a:rPr>
              <a:t>비콘</a:t>
            </a: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 - NFC(</a:t>
            </a: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근거리 무선 통신</a:t>
            </a: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)</a:t>
            </a:r>
          </a:p>
          <a:p>
            <a:pPr marL="0" indent="0" algn="ctr">
              <a:buNone/>
            </a:pPr>
            <a:r>
              <a:rPr lang="ko-KR" altLang="en-US" sz="2000" dirty="0" err="1" smtClean="0">
                <a:latin typeface="a옛날목욕탕L" pitchFamily="18" charset="-127"/>
                <a:ea typeface="a옛날목욕탕L" pitchFamily="18" charset="-127"/>
              </a:rPr>
              <a:t>블루투스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 기능 사용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기기 접촉하지 않아도 됨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sz="2000" dirty="0" err="1" smtClean="0">
                <a:latin typeface="a옛날목욕탕L" pitchFamily="18" charset="-127"/>
                <a:ea typeface="a옛날목욕탕L" pitchFamily="18" charset="-127"/>
              </a:rPr>
              <a:t>모바일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 결제분야에서 주로 사용</a:t>
            </a:r>
            <a:endParaRPr lang="en-US" altLang="ko-KR" sz="2000" dirty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362" name="Picture 2" descr="ì ííì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2" r="22426"/>
          <a:stretch/>
        </p:blipFill>
        <p:spPr bwMode="auto">
          <a:xfrm>
            <a:off x="755576" y="1991572"/>
            <a:ext cx="2850205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ì¼ì±íì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4" r="9084"/>
          <a:stretch/>
        </p:blipFill>
        <p:spPr bwMode="auto">
          <a:xfrm>
            <a:off x="5119231" y="2057121"/>
            <a:ext cx="2585046" cy="219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C:\Users\jiharu\Downloads\iconmonstr-bluetooth-1-24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656608"/>
            <a:ext cx="994028" cy="99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293356" y="4647151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latin typeface="a옛날목욕탕L" pitchFamily="18" charset="-127"/>
                <a:ea typeface="a옛날목욕탕L" pitchFamily="18" charset="-127"/>
              </a:rPr>
              <a:t>애플페이</a:t>
            </a:r>
            <a:endParaRPr lang="ko-KR" altLang="en-US" sz="2000" dirty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11654" y="4649983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삼성페이</a:t>
            </a:r>
            <a:endParaRPr lang="ko-KR" altLang="en-US" sz="2000" dirty="0"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96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use case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26</a:t>
            </a:fld>
            <a:endParaRPr lang="en-US" altLang="ko-KR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168275" y="5589240"/>
            <a:ext cx="8796213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부동산</a:t>
            </a:r>
            <a:endParaRPr lang="en-US" altLang="ko-KR" sz="3200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410" name="Picture 2" descr="ì§ë°©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1484784"/>
            <a:ext cx="4037283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ë¤ë°©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97" y="3356992"/>
            <a:ext cx="3083637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ë°©êµ¬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268760"/>
            <a:ext cx="3136274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773" y="3240360"/>
            <a:ext cx="1988840" cy="198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5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use case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27</a:t>
            </a:fld>
            <a:endParaRPr lang="en-US" altLang="ko-KR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168275" y="5589240"/>
            <a:ext cx="8796213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요식</a:t>
            </a:r>
            <a:r>
              <a:rPr lang="ko-KR" altLang="en-US" sz="3200" dirty="0">
                <a:latin typeface="a옛날목욕탕L" pitchFamily="18" charset="-127"/>
                <a:ea typeface="a옛날목욕탕L" pitchFamily="18" charset="-127"/>
              </a:rPr>
              <a:t>업</a:t>
            </a:r>
            <a:endParaRPr lang="en-US" altLang="ko-KR" sz="3200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Picture 4" descr="ìê¸°ì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32856"/>
            <a:ext cx="2659416" cy="1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77" y="1696991"/>
            <a:ext cx="2160240" cy="19672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051" y="3861048"/>
            <a:ext cx="3352454" cy="134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6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use case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28</a:t>
            </a:fld>
            <a:endParaRPr lang="en-US" altLang="ko-KR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168275" y="5373216"/>
            <a:ext cx="8796213" cy="131575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8000" dirty="0" err="1" smtClean="0">
                <a:latin typeface="a옛날목욕탕L" pitchFamily="18" charset="-127"/>
                <a:ea typeface="a옛날목욕탕L" pitchFamily="18" charset="-127"/>
              </a:rPr>
              <a:t>인코어드</a:t>
            </a:r>
            <a:r>
              <a:rPr lang="en-US" altLang="ko-KR" sz="8000" dirty="0" smtClean="0"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ko-KR" altLang="en-US" sz="8000" dirty="0" err="1" smtClean="0">
                <a:latin typeface="a옛날목욕탕L" pitchFamily="18" charset="-127"/>
                <a:ea typeface="a옛날목욕탕L" pitchFamily="18" charset="-127"/>
              </a:rPr>
              <a:t>에너톡</a:t>
            </a:r>
            <a:r>
              <a:rPr lang="en-US" altLang="ko-KR" sz="8000" dirty="0" smtClean="0">
                <a:latin typeface="a옛날목욕탕L" pitchFamily="18" charset="-127"/>
                <a:ea typeface="a옛날목욕탕L" pitchFamily="18" charset="-127"/>
              </a:rPr>
              <a:t>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err="1" smtClean="0">
                <a:latin typeface="a옛날목욕탕L" pitchFamily="18" charset="-127"/>
                <a:ea typeface="a옛날목욕탕L" pitchFamily="18" charset="-127"/>
              </a:rPr>
              <a:t>미터링</a:t>
            </a: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데이터 분석을 통해 혁신적인 수요관리를 하는 </a:t>
            </a:r>
            <a:r>
              <a:rPr lang="ko-KR" altLang="en-US" sz="3200" dirty="0" err="1" smtClean="0">
                <a:latin typeface="a옛날목욕탕L" pitchFamily="18" charset="-127"/>
                <a:ea typeface="a옛날목욕탕L" pitchFamily="18" charset="-127"/>
              </a:rPr>
              <a:t>빅데이터</a:t>
            </a: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 플랫폼</a:t>
            </a:r>
            <a:endParaRPr lang="en-US" altLang="ko-KR" sz="3200" dirty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소비자는 실시간으로 전력 소모량을 확인 가능</a:t>
            </a:r>
            <a:endParaRPr lang="en-US" altLang="ko-KR" sz="3200" dirty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소비자의 행동기반으로 데이터를 얻는다</a:t>
            </a: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.</a:t>
            </a:r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434" name="Picture 2" descr=" ì¸ì½ì´ë ì ê³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197" y="1772816"/>
            <a:ext cx="6127881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ì¤ë§í¸í°ì ê¹ë¦° âìëí¡â ì±ì´ ì¤íëë ëª¨ìµ(ì¼ìª½)ê³¼  âìëí¡â ì¸¡ì ê¸°ê¸°ê° ë¶ì ë°ì ì¥ì°©ë ëª¨ìµ / ì¸ì½ì´ë ì ê³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28" y="1772816"/>
            <a:ext cx="6495417" cy="486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텍스트 개체 틀 20"/>
          <p:cNvSpPr>
            <a:spLocks noGrp="1"/>
          </p:cNvSpPr>
          <p:nvPr>
            <p:ph type="body" sz="quarter" idx="4294967295"/>
          </p:nvPr>
        </p:nvSpPr>
        <p:spPr>
          <a:xfrm rot="20700000">
            <a:off x="-146205" y="1234984"/>
            <a:ext cx="4652653" cy="10756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6000" dirty="0" smtClean="0">
                <a:latin typeface="+mj-lt"/>
              </a:rPr>
              <a:t>use </a:t>
            </a:r>
            <a:r>
              <a:rPr lang="en-US" altLang="ko-KR" sz="6000" dirty="0" err="1" smtClean="0">
                <a:latin typeface="+mj-lt"/>
              </a:rPr>
              <a:t>iot</a:t>
            </a:r>
            <a:r>
              <a:rPr lang="en-US" altLang="ko-KR" sz="6000" dirty="0" smtClean="0">
                <a:latin typeface="+mj-lt"/>
              </a:rPr>
              <a:t>!!</a:t>
            </a:r>
            <a:endParaRPr lang="ko-KR" altLang="en-US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103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use case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29</a:t>
            </a:fld>
            <a:endParaRPr lang="en-US" altLang="ko-KR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168275" y="5373216"/>
            <a:ext cx="8796213" cy="1315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err="1" smtClean="0">
                <a:latin typeface="a옛날목욕탕L" pitchFamily="18" charset="-127"/>
                <a:ea typeface="a옛날목욕탕L" pitchFamily="18" charset="-127"/>
              </a:rPr>
              <a:t>코어빌더</a:t>
            </a:r>
            <a:endParaRPr lang="en-US" altLang="ko-KR" sz="32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3200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텍스트 개체 틀 20"/>
          <p:cNvSpPr>
            <a:spLocks noGrp="1"/>
          </p:cNvSpPr>
          <p:nvPr>
            <p:ph type="body" sz="quarter" idx="4294967295"/>
          </p:nvPr>
        </p:nvSpPr>
        <p:spPr>
          <a:xfrm rot="20700000">
            <a:off x="-146205" y="1234984"/>
            <a:ext cx="4652653" cy="10756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6000" dirty="0" smtClean="0">
                <a:latin typeface="+mj-lt"/>
              </a:rPr>
              <a:t>use </a:t>
            </a:r>
            <a:r>
              <a:rPr lang="en-US" altLang="ko-KR" sz="6000" dirty="0" err="1" smtClean="0">
                <a:latin typeface="+mj-lt"/>
              </a:rPr>
              <a:t>iot</a:t>
            </a:r>
            <a:r>
              <a:rPr lang="en-US" altLang="ko-KR" sz="6000" dirty="0" smtClean="0">
                <a:latin typeface="+mj-lt"/>
              </a:rPr>
              <a:t>!!</a:t>
            </a:r>
            <a:endParaRPr lang="ko-KR" altLang="en-US" sz="6000" dirty="0">
              <a:latin typeface="+mj-lt"/>
            </a:endParaRPr>
          </a:p>
        </p:txBody>
      </p:sp>
      <p:pic>
        <p:nvPicPr>
          <p:cNvPr id="20482" name="Picture 2" descr="ëíêµ ê´ë ¨ IoT ì ì ì¬ë¡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75" y="2336538"/>
            <a:ext cx="7932117" cy="293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623" y="620688"/>
            <a:ext cx="4073515" cy="203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3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1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>
          <a:xfrm rot="20700000">
            <a:off x="3099827" y="1327018"/>
            <a:ext cx="2645569" cy="3995966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j-lt"/>
              </a:rPr>
              <a:t>What</a:t>
            </a:r>
          </a:p>
          <a:p>
            <a:pPr algn="ctr"/>
            <a:r>
              <a:rPr lang="en-US" altLang="ko-KR" dirty="0">
                <a:latin typeface="+mj-lt"/>
              </a:rPr>
              <a:t>i</a:t>
            </a:r>
            <a:r>
              <a:rPr lang="en-US" altLang="ko-KR" dirty="0" smtClean="0">
                <a:latin typeface="+mj-lt"/>
              </a:rPr>
              <a:t>s</a:t>
            </a:r>
          </a:p>
          <a:p>
            <a:pPr algn="ctr"/>
            <a:r>
              <a:rPr lang="en-US" altLang="ko-KR" dirty="0" smtClean="0">
                <a:latin typeface="+mj-lt"/>
              </a:rPr>
              <a:t>o2o</a:t>
            </a:r>
            <a:endParaRPr lang="ko-KR" altLang="en-US" dirty="0">
              <a:latin typeface="+mj-lt"/>
            </a:endParaRPr>
          </a:p>
        </p:txBody>
      </p:sp>
      <p:sp>
        <p:nvSpPr>
          <p:cNvPr id="14" name="텍스트 개체 틀 20"/>
          <p:cNvSpPr>
            <a:spLocks noGrp="1"/>
          </p:cNvSpPr>
          <p:nvPr>
            <p:ph type="body" sz="quarter" idx="13"/>
          </p:nvPr>
        </p:nvSpPr>
        <p:spPr>
          <a:xfrm rot="20700000">
            <a:off x="5840364" y="1373860"/>
            <a:ext cx="2645569" cy="1246495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j-lt"/>
              </a:rPr>
              <a:t>01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53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1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>
          <a:xfrm rot="20700000">
            <a:off x="1401912" y="1348474"/>
            <a:ext cx="5343383" cy="3867725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j-lt"/>
              </a:rPr>
              <a:t>use case</a:t>
            </a:r>
          </a:p>
          <a:p>
            <a:pPr algn="ctr"/>
            <a:r>
              <a:rPr lang="en-US" altLang="ko-KR" dirty="0" smtClean="0">
                <a:latin typeface="+mj-lt"/>
              </a:rPr>
              <a:t>in other country</a:t>
            </a:r>
            <a:endParaRPr lang="ko-KR" altLang="en-US" dirty="0">
              <a:latin typeface="+mj-lt"/>
            </a:endParaRPr>
          </a:p>
        </p:txBody>
      </p:sp>
      <p:sp>
        <p:nvSpPr>
          <p:cNvPr id="14" name="텍스트 개체 틀 20"/>
          <p:cNvSpPr>
            <a:spLocks noGrp="1"/>
          </p:cNvSpPr>
          <p:nvPr>
            <p:ph type="body" sz="quarter" idx="13"/>
          </p:nvPr>
        </p:nvSpPr>
        <p:spPr>
          <a:xfrm rot="20700000">
            <a:off x="5840364" y="1373860"/>
            <a:ext cx="2645569" cy="1246495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j-lt"/>
              </a:rPr>
              <a:t>06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832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use case in other country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31</a:t>
            </a:fld>
            <a:endParaRPr lang="en-US" altLang="ko-KR" dirty="0"/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506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4449835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텍스트 개체 틀 20"/>
          <p:cNvSpPr>
            <a:spLocks noGrp="1"/>
          </p:cNvSpPr>
          <p:nvPr>
            <p:ph type="body" sz="quarter" idx="4294967295"/>
          </p:nvPr>
        </p:nvSpPr>
        <p:spPr>
          <a:xfrm rot="20700000">
            <a:off x="-146205" y="1234984"/>
            <a:ext cx="4652653" cy="10756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6000" dirty="0" smtClean="0">
                <a:latin typeface="+mj-lt"/>
              </a:rPr>
              <a:t>in china!</a:t>
            </a:r>
            <a:endParaRPr lang="ko-KR" altLang="en-US" sz="6000" dirty="0">
              <a:latin typeface="+mj-lt"/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5508104" y="1340768"/>
            <a:ext cx="3168351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b="1" dirty="0" smtClean="0">
                <a:latin typeface="a옛날목욕탕L" pitchFamily="18" charset="-127"/>
                <a:ea typeface="a옛날목욕탕L" pitchFamily="18" charset="-127"/>
              </a:rPr>
              <a:t>중국 </a:t>
            </a:r>
            <a:r>
              <a:rPr lang="ko-KR" altLang="en-US" sz="2400" b="1" dirty="0" err="1" smtClean="0">
                <a:latin typeface="a옛날목욕탕L" pitchFamily="18" charset="-127"/>
                <a:ea typeface="a옛날목욕탕L" pitchFamily="18" charset="-127"/>
              </a:rPr>
              <a:t>스마트폰</a:t>
            </a:r>
            <a:r>
              <a:rPr lang="ko-KR" altLang="en-US" sz="2400" b="1" dirty="0" smtClean="0">
                <a:latin typeface="a옛날목욕탕L" pitchFamily="18" charset="-127"/>
                <a:ea typeface="a옛날목욕탕L" pitchFamily="18" charset="-127"/>
              </a:rPr>
              <a:t> 이용자 수</a:t>
            </a:r>
            <a:r>
              <a:rPr lang="en-US" altLang="ko-KR" sz="2400" b="1" dirty="0" smtClean="0">
                <a:latin typeface="a옛날목욕탕L" pitchFamily="18" charset="-127"/>
                <a:ea typeface="a옛날목욕탕L" pitchFamily="18" charset="-127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i="1" dirty="0" smtClean="0">
                <a:latin typeface="a옛날목욕탕L" pitchFamily="18" charset="-127"/>
                <a:ea typeface="a옛날목욕탕L" pitchFamily="18" charset="-127"/>
              </a:rPr>
              <a:t>10</a:t>
            </a:r>
            <a:r>
              <a:rPr lang="ko-KR" altLang="en-US" sz="2400" i="1" dirty="0" smtClean="0">
                <a:latin typeface="a옛날목욕탕L" pitchFamily="18" charset="-127"/>
                <a:ea typeface="a옛날목욕탕L" pitchFamily="18" charset="-127"/>
              </a:rPr>
              <a:t>억 </a:t>
            </a:r>
            <a:r>
              <a:rPr lang="en-US" altLang="ko-KR" sz="2400" i="1" dirty="0" smtClean="0">
                <a:latin typeface="a옛날목욕탕L" pitchFamily="18" charset="-127"/>
                <a:ea typeface="a옛날목욕탕L" pitchFamily="18" charset="-127"/>
              </a:rPr>
              <a:t>6</a:t>
            </a:r>
            <a:r>
              <a:rPr lang="ko-KR" altLang="en-US" sz="2400" i="1" dirty="0" smtClean="0">
                <a:latin typeface="a옛날목욕탕L" pitchFamily="18" charset="-127"/>
                <a:ea typeface="a옛날목욕탕L" pitchFamily="18" charset="-127"/>
              </a:rPr>
              <a:t>천만 명</a:t>
            </a:r>
            <a:endParaRPr lang="en-US" altLang="ko-KR" sz="2400" i="1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508103" y="2628750"/>
            <a:ext cx="3456384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b="1" dirty="0" smtClean="0">
                <a:latin typeface="a옛날목욕탕L" pitchFamily="18" charset="-127"/>
                <a:ea typeface="a옛날목욕탕L" pitchFamily="18" charset="-127"/>
              </a:rPr>
              <a:t>중국 </a:t>
            </a:r>
            <a:r>
              <a:rPr lang="en-US" altLang="ko-KR" sz="2400" b="1" dirty="0" smtClean="0">
                <a:latin typeface="a옛날목욕탕L" pitchFamily="18" charset="-127"/>
                <a:ea typeface="a옛날목욕탕L" pitchFamily="18" charset="-127"/>
              </a:rPr>
              <a:t>o2o</a:t>
            </a:r>
            <a:r>
              <a:rPr lang="ko-KR" altLang="en-US" sz="2400" b="1" dirty="0" smtClean="0">
                <a:latin typeface="a옛날목욕탕L" pitchFamily="18" charset="-127"/>
                <a:ea typeface="a옛날목욕탕L" pitchFamily="18" charset="-127"/>
              </a:rPr>
              <a:t>서비스 이용자 수</a:t>
            </a:r>
            <a:r>
              <a:rPr lang="en-US" altLang="ko-KR" sz="2400" b="1" dirty="0" smtClean="0">
                <a:latin typeface="a옛날목욕탕L" pitchFamily="18" charset="-127"/>
                <a:ea typeface="a옛날목욕탕L" pitchFamily="18" charset="-127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i="1" dirty="0">
                <a:latin typeface="a옛날목욕탕L" pitchFamily="18" charset="-127"/>
                <a:ea typeface="a옛날목욕탕L" pitchFamily="18" charset="-127"/>
              </a:rPr>
              <a:t>6</a:t>
            </a:r>
            <a:r>
              <a:rPr lang="ko-KR" altLang="en-US" sz="2400" i="1" dirty="0" smtClean="0">
                <a:latin typeface="a옛날목욕탕L" pitchFamily="18" charset="-127"/>
                <a:ea typeface="a옛날목욕탕L" pitchFamily="18" charset="-127"/>
              </a:rPr>
              <a:t>억 </a:t>
            </a:r>
            <a:r>
              <a:rPr lang="en-US" altLang="ko-KR" sz="2400" i="1" dirty="0">
                <a:latin typeface="a옛날목욕탕L" pitchFamily="18" charset="-127"/>
                <a:ea typeface="a옛날목욕탕L" pitchFamily="18" charset="-127"/>
              </a:rPr>
              <a:t>1</a:t>
            </a:r>
            <a:r>
              <a:rPr lang="ko-KR" altLang="en-US" sz="2400" i="1" dirty="0" smtClean="0">
                <a:latin typeface="a옛날목욕탕L" pitchFamily="18" charset="-127"/>
                <a:ea typeface="a옛날목욕탕L" pitchFamily="18" charset="-127"/>
              </a:rPr>
              <a:t>천만 명</a:t>
            </a:r>
            <a:endParaRPr lang="en-US" altLang="ko-KR" sz="2400" i="1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508103" y="4005064"/>
            <a:ext cx="3168351" cy="10997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b="1" dirty="0" smtClean="0">
                <a:latin typeface="a옛날목욕탕L" pitchFamily="18" charset="-127"/>
                <a:ea typeface="a옛날목욕탕L" pitchFamily="18" charset="-127"/>
              </a:rPr>
              <a:t>중국 인터넷 이용자의 </a:t>
            </a:r>
            <a:r>
              <a:rPr lang="en-US" altLang="ko-KR" sz="2400" b="1" dirty="0" smtClean="0">
                <a:latin typeface="a옛날목욕탕L" pitchFamily="18" charset="-127"/>
                <a:ea typeface="a옛날목욕탕L" pitchFamily="18" charset="-127"/>
              </a:rPr>
              <a:t>o2o </a:t>
            </a:r>
            <a:r>
              <a:rPr lang="ko-KR" altLang="en-US" sz="2400" b="1" dirty="0" smtClean="0">
                <a:latin typeface="a옛날목욕탕L" pitchFamily="18" charset="-127"/>
                <a:ea typeface="a옛날목욕탕L" pitchFamily="18" charset="-127"/>
              </a:rPr>
              <a:t>서비스 </a:t>
            </a:r>
            <a:r>
              <a:rPr lang="ko-KR" altLang="en-US" sz="2400" b="1" dirty="0" err="1" smtClean="0">
                <a:latin typeface="a옛날목욕탕L" pitchFamily="18" charset="-127"/>
                <a:ea typeface="a옛날목욕탕L" pitchFamily="18" charset="-127"/>
              </a:rPr>
              <a:t>침투율</a:t>
            </a:r>
            <a:r>
              <a:rPr lang="en-US" altLang="ko-KR" sz="2400" b="1" dirty="0" smtClean="0">
                <a:latin typeface="a옛날목욕탕L" pitchFamily="18" charset="-127"/>
                <a:ea typeface="a옛날목욕탕L" pitchFamily="18" charset="-127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i="1" dirty="0" smtClean="0">
                <a:latin typeface="a옛날목욕탕L" pitchFamily="18" charset="-127"/>
                <a:ea typeface="a옛날목욕탕L" pitchFamily="18" charset="-127"/>
              </a:rPr>
              <a:t>75%</a:t>
            </a: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5508104" y="5589240"/>
            <a:ext cx="3168351" cy="10997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b="1" dirty="0" smtClean="0">
                <a:latin typeface="a옛날목욕탕L" pitchFamily="18" charset="-127"/>
                <a:ea typeface="a옛날목욕탕L" pitchFamily="18" charset="-127"/>
              </a:rPr>
              <a:t>화이트 칼라 인터넷 사용자의 </a:t>
            </a:r>
            <a:r>
              <a:rPr lang="en-US" altLang="ko-KR" sz="2400" b="1" dirty="0" smtClean="0">
                <a:latin typeface="a옛날목욕탕L" pitchFamily="18" charset="-127"/>
                <a:ea typeface="a옛날목욕탕L" pitchFamily="18" charset="-127"/>
              </a:rPr>
              <a:t>o2o </a:t>
            </a:r>
            <a:r>
              <a:rPr lang="ko-KR" altLang="en-US" sz="2400" b="1" dirty="0" smtClean="0">
                <a:latin typeface="a옛날목욕탕L" pitchFamily="18" charset="-127"/>
                <a:ea typeface="a옛날목욕탕L" pitchFamily="18" charset="-127"/>
              </a:rPr>
              <a:t>서비스 사용률</a:t>
            </a:r>
            <a:r>
              <a:rPr lang="en-US" altLang="ko-KR" sz="2400" b="1" dirty="0" smtClean="0">
                <a:latin typeface="a옛날목욕탕L" pitchFamily="18" charset="-127"/>
                <a:ea typeface="a옛날목욕탕L" pitchFamily="18" charset="-127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i="1" dirty="0">
                <a:latin typeface="a옛날목욕탕L" pitchFamily="18" charset="-127"/>
                <a:ea typeface="a옛날목욕탕L" pitchFamily="18" charset="-127"/>
              </a:rPr>
              <a:t>8</a:t>
            </a:r>
            <a:r>
              <a:rPr lang="en-US" altLang="ko-KR" sz="2400" i="1" dirty="0" smtClean="0">
                <a:latin typeface="a옛날목욕탕L" pitchFamily="18" charset="-127"/>
                <a:ea typeface="a옛날목욕탕L" pitchFamily="18" charset="-127"/>
              </a:rPr>
              <a:t>5%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036277" y="5445224"/>
            <a:ext cx="3456384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o2o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서비스 현황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77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use case in other country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32</a:t>
            </a:fld>
            <a:endParaRPr lang="en-US" altLang="ko-KR" dirty="0"/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506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4449835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텍스트 개체 틀 20"/>
          <p:cNvSpPr>
            <a:spLocks noGrp="1"/>
          </p:cNvSpPr>
          <p:nvPr>
            <p:ph type="body" sz="quarter" idx="4294967295"/>
          </p:nvPr>
        </p:nvSpPr>
        <p:spPr>
          <a:xfrm rot="20700000">
            <a:off x="-146205" y="1234984"/>
            <a:ext cx="4652653" cy="10756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6000" dirty="0" smtClean="0">
                <a:latin typeface="+mj-lt"/>
              </a:rPr>
              <a:t>in china!</a:t>
            </a:r>
            <a:endParaRPr lang="ko-KR" altLang="en-US" sz="6000" dirty="0">
              <a:latin typeface="+mj-lt"/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1115616" y="5445224"/>
            <a:ext cx="3168351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400" i="1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1036277" y="5445224"/>
            <a:ext cx="3456384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o2o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서비스가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빠르게 발전하는 이유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?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5508104" y="1582989"/>
            <a:ext cx="3168351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 smtClean="0">
                <a:latin typeface="a옛날목욕탕L" pitchFamily="18" charset="-127"/>
                <a:ea typeface="a옛날목욕탕L" pitchFamily="18" charset="-127"/>
              </a:rPr>
              <a:t>중국의 인구 구조 특징 중 하나로 도시 인구 집중도가 매우 크다</a:t>
            </a:r>
            <a:r>
              <a:rPr lang="en-US" altLang="ko-KR" sz="2400" dirty="0" smtClean="0">
                <a:latin typeface="a옛날목욕탕L" pitchFamily="18" charset="-127"/>
                <a:ea typeface="a옛날목욕탕L" pitchFamily="18" charset="-127"/>
              </a:rPr>
              <a:t>.</a:t>
            </a: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508104" y="3356992"/>
            <a:ext cx="3168351" cy="10997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 err="1" smtClean="0">
                <a:latin typeface="a옛날목욕탕L" pitchFamily="18" charset="-127"/>
                <a:ea typeface="a옛날목욕탕L" pitchFamily="18" charset="-127"/>
              </a:rPr>
              <a:t>시진핑</a:t>
            </a:r>
            <a:r>
              <a:rPr lang="ko-KR" altLang="en-US" sz="2400" dirty="0" smtClean="0">
                <a:latin typeface="a옛날목욕탕L" pitchFamily="18" charset="-127"/>
                <a:ea typeface="a옛날목욕탕L" pitchFamily="18" charset="-127"/>
              </a:rPr>
              <a:t> 정부가 내놓은 인터넷 플러스 정책으로 인하여 </a:t>
            </a:r>
            <a:r>
              <a:rPr lang="en-US" altLang="ko-KR" sz="2400" dirty="0" smtClean="0">
                <a:latin typeface="a옛날목욕탕L" pitchFamily="18" charset="-127"/>
                <a:ea typeface="a옛날목욕탕L" pitchFamily="18" charset="-127"/>
              </a:rPr>
              <a:t>o2o </a:t>
            </a:r>
            <a:r>
              <a:rPr lang="ko-KR" altLang="en-US" sz="2400" dirty="0" smtClean="0">
                <a:latin typeface="a옛날목욕탕L" pitchFamily="18" charset="-127"/>
                <a:ea typeface="a옛날목욕탕L" pitchFamily="18" charset="-127"/>
              </a:rPr>
              <a:t>서비스의 발판 마련</a:t>
            </a:r>
            <a:endParaRPr lang="en-US" altLang="ko-KR" sz="2400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520780" y="5085184"/>
            <a:ext cx="3168351" cy="10997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i="1" u="sng" dirty="0" smtClean="0">
                <a:latin typeface="a옛날목욕탕L" pitchFamily="18" charset="-127"/>
                <a:ea typeface="a옛날목욕탕L" pitchFamily="18" charset="-127"/>
              </a:rPr>
              <a:t>인터넷 플러스</a:t>
            </a:r>
            <a:r>
              <a:rPr lang="en-US" altLang="ko-KR" sz="2400" i="1" u="sng" dirty="0" smtClean="0">
                <a:latin typeface="a옛날목욕탕L" pitchFamily="18" charset="-127"/>
                <a:ea typeface="a옛날목욕탕L" pitchFamily="18" charset="-127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 smtClean="0">
                <a:latin typeface="a옛날목욕탕L" pitchFamily="18" charset="-127"/>
                <a:ea typeface="a옛날목욕탕L" pitchFamily="18" charset="-127"/>
              </a:rPr>
              <a:t>모든 전자 기기에 인터넷을 더한다는 의미</a:t>
            </a:r>
            <a:endParaRPr lang="en-US" altLang="ko-KR" sz="2400" dirty="0" smtClean="0"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77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use case in other country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33</a:t>
            </a:fld>
            <a:endParaRPr lang="en-US" altLang="ko-KR" dirty="0"/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506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4449835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텍스트 개체 틀 20"/>
          <p:cNvSpPr>
            <a:spLocks noGrp="1"/>
          </p:cNvSpPr>
          <p:nvPr>
            <p:ph type="body" sz="quarter" idx="4294967295"/>
          </p:nvPr>
        </p:nvSpPr>
        <p:spPr>
          <a:xfrm rot="20700000">
            <a:off x="-146205" y="1234984"/>
            <a:ext cx="4652653" cy="10756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6000" dirty="0" smtClean="0">
                <a:latin typeface="+mj-lt"/>
              </a:rPr>
              <a:t>in china!</a:t>
            </a:r>
            <a:endParaRPr lang="ko-KR" altLang="en-US" sz="6000" dirty="0">
              <a:latin typeface="+mj-lt"/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1115616" y="5445224"/>
            <a:ext cx="3168351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400" i="1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1036277" y="5445224"/>
            <a:ext cx="3456384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o2o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특징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5508104" y="1582989"/>
            <a:ext cx="3168351" cy="10997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400" dirty="0" smtClean="0">
                <a:latin typeface="a옛날목욕탕L" pitchFamily="18" charset="-127"/>
                <a:ea typeface="a옛날목욕탕L" pitchFamily="18" charset="-127"/>
              </a:rPr>
              <a:t>중국의 거대한 시장규모</a:t>
            </a:r>
            <a:endParaRPr lang="en-US" altLang="ko-KR" sz="24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dirty="0" smtClean="0">
                <a:latin typeface="a옛날목욕탕L" pitchFamily="18" charset="-127"/>
                <a:ea typeface="a옛날목욕탕L" pitchFamily="18" charset="-127"/>
              </a:rPr>
              <a:t>+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400" dirty="0" smtClean="0">
                <a:latin typeface="a옛날목욕탕L" pitchFamily="18" charset="-127"/>
                <a:ea typeface="a옛날목욕탕L" pitchFamily="18" charset="-127"/>
              </a:rPr>
              <a:t>저렴한 인건비</a:t>
            </a:r>
            <a:endParaRPr lang="en-US" altLang="ko-KR" sz="2400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508104" y="3356992"/>
            <a:ext cx="3168351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 smtClean="0">
                <a:latin typeface="a옛날목욕탕L" pitchFamily="18" charset="-127"/>
                <a:ea typeface="a옛날목욕탕L" pitchFamily="18" charset="-127"/>
              </a:rPr>
              <a:t>제일 큰 규모를 차지하고 있는 업계는 요식업</a:t>
            </a:r>
            <a:endParaRPr lang="en-US" altLang="ko-KR" sz="2400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520780" y="5085184"/>
            <a:ext cx="3168351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 smtClean="0">
                <a:latin typeface="a옛날목욕탕L" pitchFamily="18" charset="-127"/>
                <a:ea typeface="a옛날목욕탕L" pitchFamily="18" charset="-127"/>
              </a:rPr>
              <a:t>가장 큰 특징은 생활 밀착형 서비스</a:t>
            </a:r>
            <a:endParaRPr lang="en-US" altLang="ko-KR" sz="2400" dirty="0" smtClean="0"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95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use case in other country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34</a:t>
            </a:fld>
            <a:endParaRPr lang="en-US" altLang="ko-KR" dirty="0"/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텍스트 개체 틀 20"/>
          <p:cNvSpPr>
            <a:spLocks noGrp="1"/>
          </p:cNvSpPr>
          <p:nvPr>
            <p:ph type="body" sz="quarter" idx="4294967295"/>
          </p:nvPr>
        </p:nvSpPr>
        <p:spPr>
          <a:xfrm rot="20700000">
            <a:off x="-146205" y="1234984"/>
            <a:ext cx="4652653" cy="10756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6000" dirty="0" smtClean="0">
                <a:latin typeface="+mj-lt"/>
              </a:rPr>
              <a:t>in china!</a:t>
            </a:r>
            <a:endParaRPr lang="ko-KR" altLang="en-US" sz="6000" dirty="0">
              <a:latin typeface="+mj-lt"/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1115616" y="5445224"/>
            <a:ext cx="3168351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400" i="1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5" name="AutoShape 2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550641"/>
            <a:ext cx="5351440" cy="4013580"/>
          </a:xfrm>
          <a:prstGeom prst="rect">
            <a:avLst/>
          </a:prstGeom>
        </p:spPr>
      </p:pic>
      <p:sp>
        <p:nvSpPr>
          <p:cNvPr id="18" name="내용 개체 틀 2"/>
          <p:cNvSpPr txBox="1">
            <a:spLocks/>
          </p:cNvSpPr>
          <p:nvPr/>
        </p:nvSpPr>
        <p:spPr>
          <a:xfrm>
            <a:off x="0" y="5014354"/>
            <a:ext cx="9134271" cy="1843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err="1" smtClean="0">
                <a:latin typeface="a옛날목욕탕L" pitchFamily="18" charset="-127"/>
                <a:ea typeface="a옛날목욕탕L" pitchFamily="18" charset="-127"/>
              </a:rPr>
              <a:t>메이투안</a:t>
            </a: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3200" dirty="0" err="1" smtClean="0">
                <a:latin typeface="a옛날목욕탕L" pitchFamily="18" charset="-127"/>
                <a:ea typeface="a옛날목욕탕L" pitchFamily="18" charset="-127"/>
              </a:rPr>
              <a:t>와이마이</a:t>
            </a:r>
            <a:endParaRPr lang="ko-KR" altLang="en-US" sz="32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중국 소비자들의 </a:t>
            </a:r>
            <a:r>
              <a:rPr lang="ko-KR" altLang="en-US" sz="2000" dirty="0" err="1" smtClean="0">
                <a:latin typeface="a옛날목욕탕L" pitchFamily="18" charset="-127"/>
                <a:ea typeface="a옛날목욕탕L" pitchFamily="18" charset="-127"/>
              </a:rPr>
              <a:t>식생활면에서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 돈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신경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힘을 절약하기 위한 요식업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o2o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어플리케이션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중국 소비자들이 식당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카페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영화관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쇼핑 등 장소에 </a:t>
            </a:r>
            <a:r>
              <a:rPr lang="ko-KR" altLang="en-US" sz="2000" dirty="0" err="1" smtClean="0">
                <a:latin typeface="a옛날목욕탕L" pitchFamily="18" charset="-127"/>
                <a:ea typeface="a옛날목욕탕L" pitchFamily="18" charset="-127"/>
              </a:rPr>
              <a:t>가기전에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 저렴하게 구입가능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중국에서의 시장 점유율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50%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이상</a:t>
            </a:r>
            <a:endParaRPr lang="en-US" altLang="ko-KR" sz="2000" dirty="0"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419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use case in other country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35</a:t>
            </a:fld>
            <a:endParaRPr lang="en-US" altLang="ko-KR" dirty="0"/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텍스트 개체 틀 20"/>
          <p:cNvSpPr>
            <a:spLocks noGrp="1"/>
          </p:cNvSpPr>
          <p:nvPr>
            <p:ph type="body" sz="quarter" idx="4294967295"/>
          </p:nvPr>
        </p:nvSpPr>
        <p:spPr>
          <a:xfrm rot="20700000">
            <a:off x="-146205" y="1234984"/>
            <a:ext cx="4652653" cy="10756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6000" dirty="0" smtClean="0">
                <a:latin typeface="+mj-lt"/>
              </a:rPr>
              <a:t>in china!</a:t>
            </a:r>
            <a:endParaRPr lang="ko-KR" altLang="en-US" sz="6000" dirty="0">
              <a:latin typeface="+mj-lt"/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1115616" y="5445224"/>
            <a:ext cx="3168351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400" i="1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5" name="AutoShape 2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0" y="5014354"/>
            <a:ext cx="9134271" cy="1843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err="1" smtClean="0">
                <a:latin typeface="a옛날목욕탕L" pitchFamily="18" charset="-127"/>
                <a:ea typeface="a옛날목욕탕L" pitchFamily="18" charset="-127"/>
              </a:rPr>
              <a:t>디디추싱</a:t>
            </a:r>
            <a:endParaRPr lang="ko-KR" altLang="en-US" sz="32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한국의 카카오택시와 유사하고 </a:t>
            </a:r>
            <a:r>
              <a:rPr lang="ko-KR" altLang="en-US" sz="2000" dirty="0" err="1" smtClean="0">
                <a:latin typeface="a옛날목욕탕L" pitchFamily="18" charset="-127"/>
                <a:ea typeface="a옛날목욕탕L" pitchFamily="18" charset="-127"/>
              </a:rPr>
              <a:t>모바일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 결제 및 </a:t>
            </a:r>
            <a:r>
              <a:rPr lang="ko-KR" altLang="en-US" sz="2000" dirty="0" err="1" smtClean="0">
                <a:latin typeface="a옛날목욕탕L" pitchFamily="18" charset="-127"/>
                <a:ea typeface="a옛날목욕탕L" pitchFamily="18" charset="-127"/>
              </a:rPr>
              <a:t>우버택시와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 연결된 형태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중국 시장 내에서 </a:t>
            </a:r>
            <a:r>
              <a:rPr lang="ko-KR" altLang="en-US" sz="2000" dirty="0" err="1" smtClean="0">
                <a:latin typeface="a옛날목욕탕L" pitchFamily="18" charset="-127"/>
                <a:ea typeface="a옛날목욕탕L" pitchFamily="18" charset="-127"/>
              </a:rPr>
              <a:t>우버의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 데이터를 인수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중국에서의 시장 점유율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93%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 </a:t>
            </a:r>
            <a:endParaRPr lang="en-US" altLang="ko-KR" sz="2000" dirty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38" b="30352"/>
          <a:stretch/>
        </p:blipFill>
        <p:spPr>
          <a:xfrm>
            <a:off x="2295260" y="1340768"/>
            <a:ext cx="3977413" cy="336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use case in other country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36</a:t>
            </a:fld>
            <a:endParaRPr lang="en-US" altLang="ko-KR" dirty="0"/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텍스트 개체 틀 20"/>
          <p:cNvSpPr>
            <a:spLocks noGrp="1"/>
          </p:cNvSpPr>
          <p:nvPr>
            <p:ph type="body" sz="quarter" idx="4294967295"/>
          </p:nvPr>
        </p:nvSpPr>
        <p:spPr>
          <a:xfrm rot="20700000">
            <a:off x="-146205" y="1234984"/>
            <a:ext cx="4652653" cy="10756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6000" dirty="0" smtClean="0">
                <a:latin typeface="+mj-lt"/>
              </a:rPr>
              <a:t>in china!</a:t>
            </a:r>
            <a:endParaRPr lang="ko-KR" altLang="en-US" sz="6000" dirty="0">
              <a:latin typeface="+mj-lt"/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1115616" y="5445224"/>
            <a:ext cx="3168351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400" i="1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5" name="AutoShape 2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0" y="5014354"/>
            <a:ext cx="9134271" cy="1843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err="1" smtClean="0">
                <a:latin typeface="a옛날목욕탕L" pitchFamily="18" charset="-127"/>
                <a:ea typeface="a옛날목욕탕L" pitchFamily="18" charset="-127"/>
              </a:rPr>
              <a:t>바이두</a:t>
            </a: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3200" dirty="0" err="1" smtClean="0">
                <a:latin typeface="a옛날목욕탕L" pitchFamily="18" charset="-127"/>
                <a:ea typeface="a옛날목욕탕L" pitchFamily="18" charset="-127"/>
              </a:rPr>
              <a:t>누오미</a:t>
            </a:r>
            <a:endParaRPr lang="ko-KR" altLang="en-US" sz="32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생활 밀착형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o2o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플랫폼으로 </a:t>
            </a:r>
            <a:r>
              <a:rPr lang="ko-KR" altLang="en-US" sz="2000" dirty="0" err="1" smtClean="0">
                <a:latin typeface="a옛날목욕탕L" pitchFamily="18" charset="-127"/>
                <a:ea typeface="a옛날목욕탕L" pitchFamily="18" charset="-127"/>
              </a:rPr>
              <a:t>영화표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 예매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,</a:t>
            </a:r>
            <a:r>
              <a:rPr lang="ko-KR" altLang="en-US" sz="2000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식당 예약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호텔 예약 가능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그 외에도 다양한 형태의 예약서비스 사용가능</a:t>
            </a:r>
            <a:endParaRPr lang="en-US" altLang="ko-KR" sz="2000" dirty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26626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49289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02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1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>
          <a:xfrm rot="20700000">
            <a:off x="1401912" y="2659089"/>
            <a:ext cx="5343383" cy="1246495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j-lt"/>
              </a:rPr>
              <a:t>side effect</a:t>
            </a:r>
            <a:endParaRPr lang="ko-KR" altLang="en-US" dirty="0">
              <a:latin typeface="+mj-lt"/>
            </a:endParaRPr>
          </a:p>
        </p:txBody>
      </p:sp>
      <p:sp>
        <p:nvSpPr>
          <p:cNvPr id="14" name="텍스트 개체 틀 20"/>
          <p:cNvSpPr>
            <a:spLocks noGrp="1"/>
          </p:cNvSpPr>
          <p:nvPr>
            <p:ph type="body" sz="quarter" idx="13"/>
          </p:nvPr>
        </p:nvSpPr>
        <p:spPr>
          <a:xfrm rot="20700000">
            <a:off x="5840364" y="1373860"/>
            <a:ext cx="2645569" cy="1246495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j-lt"/>
              </a:rPr>
              <a:t>07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742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side effect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38</a:t>
            </a:fld>
            <a:endParaRPr lang="en-US" altLang="ko-KR" dirty="0"/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1115616" y="5445224"/>
            <a:ext cx="3168351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400" i="1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5" name="AutoShape 2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0" y="5014354"/>
            <a:ext cx="9134271" cy="1843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개인정보 이용에 따른 개인정보 유출 위험</a:t>
            </a:r>
            <a:endParaRPr lang="en-US" altLang="ko-KR" sz="32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숙박 어플리케이션으로 유명한 여기 </a:t>
            </a:r>
            <a:r>
              <a:rPr lang="ko-KR" altLang="en-US" sz="2000" dirty="0" err="1" smtClean="0">
                <a:latin typeface="a옛날목욕탕L" pitchFamily="18" charset="-127"/>
                <a:ea typeface="a옛날목욕탕L" pitchFamily="18" charset="-127"/>
              </a:rPr>
              <a:t>어때의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 해킹으로 개인정보 유출 사고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-&gt;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유출된 개인정보 항목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341</a:t>
            </a:r>
            <a:r>
              <a:rPr lang="ko-KR" altLang="en-US" sz="2000" dirty="0" err="1" smtClean="0">
                <a:latin typeface="a옛날목욕탕L" pitchFamily="18" charset="-127"/>
                <a:ea typeface="a옛날목욕탕L" pitchFamily="18" charset="-127"/>
              </a:rPr>
              <a:t>만건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개인정보 보호법에 따라 과징금 부여</a:t>
            </a:r>
            <a:endParaRPr lang="en-US" altLang="ko-KR" sz="2000" dirty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28674" name="Picture 2" descr="ì¬ê¸°ì´ë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628800"/>
            <a:ext cx="316835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18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side effect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39</a:t>
            </a:fld>
            <a:endParaRPr lang="en-US" altLang="ko-KR" dirty="0"/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1115616" y="5445224"/>
            <a:ext cx="3168351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400" i="1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5" name="AutoShape 2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0" y="5014354"/>
            <a:ext cx="9134271" cy="1843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정보 과잉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필요하지 않은 데이터 과잉 생성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기존의 방법으로는 수집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저장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관리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분석이 어려움</a:t>
            </a:r>
            <a:endParaRPr lang="en-US" altLang="ko-KR" sz="2000" dirty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29698" name="Picture 2" descr="ì ë³´ê³¼ì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47" y="1772816"/>
            <a:ext cx="33051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51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 smtClean="0"/>
              <a:t>   What is o2o?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4</a:t>
            </a:fld>
            <a:endParaRPr lang="en-US" altLang="ko-KR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913521" y="6294383"/>
            <a:ext cx="7886700" cy="316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기존 고객 유치 방법</a:t>
            </a:r>
            <a:endParaRPr lang="en-US" altLang="ko-KR" sz="3200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887938" y="1400053"/>
            <a:ext cx="5698247" cy="4770876"/>
            <a:chOff x="310752" y="1352754"/>
            <a:chExt cx="5698247" cy="477087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752" y="2574991"/>
              <a:ext cx="2447071" cy="161569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290"/>
            <a:stretch/>
          </p:blipFill>
          <p:spPr>
            <a:xfrm>
              <a:off x="3951881" y="1352754"/>
              <a:ext cx="1945203" cy="1788214"/>
            </a:xfrm>
            <a:prstGeom prst="rect">
              <a:avLst/>
            </a:prstGeom>
          </p:spPr>
        </p:pic>
        <p:cxnSp>
          <p:nvCxnSpPr>
            <p:cNvPr id="6" name="직선 화살표 연결선 5"/>
            <p:cNvCxnSpPr/>
            <p:nvPr/>
          </p:nvCxnSpPr>
          <p:spPr>
            <a:xfrm flipV="1">
              <a:off x="2843808" y="2276872"/>
              <a:ext cx="936104" cy="8640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2883403" y="3834837"/>
              <a:ext cx="955673" cy="7116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rcRect b="19968"/>
            <a:stretch/>
          </p:blipFill>
          <p:spPr>
            <a:xfrm>
              <a:off x="4068931" y="3265965"/>
              <a:ext cx="1828153" cy="209765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82304" y="4319808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 smtClean="0">
                  <a:latin typeface="a옛날목욕탕L" pitchFamily="18" charset="-127"/>
                  <a:ea typeface="a옛날목욕탕L" pitchFamily="18" charset="-127"/>
                </a:rPr>
                <a:t>고객이 매장을 방문</a:t>
              </a:r>
              <a:endParaRPr kumimoji="1" lang="ko-KR" altLang="en-US" dirty="0">
                <a:latin typeface="a옛날목욕탕L" pitchFamily="18" charset="-127"/>
                <a:ea typeface="a옛날목욕탕L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04743" y="5477299"/>
              <a:ext cx="23042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 smtClean="0">
                  <a:latin typeface="a옛날목욕탕L" pitchFamily="18" charset="-127"/>
                  <a:ea typeface="a옛날목욕탕L" pitchFamily="18" charset="-127"/>
                </a:rPr>
                <a:t>멤버십 발행</a:t>
              </a:r>
              <a:endParaRPr kumimoji="1" lang="en-US" altLang="ko-KR" dirty="0" smtClean="0">
                <a:latin typeface="a옛날목욕탕L" pitchFamily="18" charset="-127"/>
                <a:ea typeface="a옛날목욕탕L" pitchFamily="18" charset="-127"/>
              </a:endParaRPr>
            </a:p>
            <a:p>
              <a:pPr algn="ctr"/>
              <a:r>
                <a:rPr kumimoji="1" lang="en-US" altLang="ko-KR" dirty="0" smtClean="0">
                  <a:latin typeface="a옛날목욕탕L" pitchFamily="18" charset="-127"/>
                  <a:ea typeface="a옛날목욕탕L" pitchFamily="18" charset="-127"/>
                </a:rPr>
                <a:t>or </a:t>
              </a:r>
              <a:r>
                <a:rPr kumimoji="1" lang="ko-KR" altLang="en-US" dirty="0" smtClean="0">
                  <a:latin typeface="a옛날목욕탕L" pitchFamily="18" charset="-127"/>
                  <a:ea typeface="a옛날목욕탕L" pitchFamily="18" charset="-127"/>
                </a:rPr>
                <a:t>프로모션 공지</a:t>
              </a:r>
              <a:endParaRPr kumimoji="1" lang="en-US" altLang="ko-KR" dirty="0" smtClean="0">
                <a:latin typeface="a옛날목욕탕L" pitchFamily="18" charset="-127"/>
                <a:ea typeface="a옛날목욕탕L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115616" y="1389289"/>
            <a:ext cx="7344510" cy="5221744"/>
            <a:chOff x="6516216" y="2574991"/>
            <a:chExt cx="2447071" cy="17398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216" y="2574991"/>
              <a:ext cx="2447071" cy="1615694"/>
            </a:xfrm>
            <a:prstGeom prst="rect">
              <a:avLst/>
            </a:prstGeom>
          </p:spPr>
        </p:pic>
        <p:sp>
          <p:nvSpPr>
            <p:cNvPr id="15" name="없음 기호[&quot;] 14"/>
            <p:cNvSpPr/>
            <p:nvPr/>
          </p:nvSpPr>
          <p:spPr>
            <a:xfrm>
              <a:off x="6885164" y="2605618"/>
              <a:ext cx="1709173" cy="1709173"/>
            </a:xfrm>
            <a:prstGeom prst="noSmoking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08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side effect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40</a:t>
            </a:fld>
            <a:endParaRPr lang="en-US" altLang="ko-KR" dirty="0"/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1115616" y="5445224"/>
            <a:ext cx="3168351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400" i="1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5" name="AutoShape 2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0" y="5301208"/>
            <a:ext cx="9134271" cy="1843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관련 법규 제정으로 인한 산업간 마찰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air </a:t>
            </a:r>
            <a:r>
              <a:rPr lang="en-US" altLang="ko-KR" sz="2000" dirty="0" err="1" smtClean="0">
                <a:latin typeface="a옛날목욕탕L" pitchFamily="18" charset="-127"/>
                <a:ea typeface="a옛날목욕탕L" pitchFamily="18" charset="-127"/>
              </a:rPr>
              <a:t>bnb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나 </a:t>
            </a:r>
            <a:r>
              <a:rPr lang="en-US" altLang="ko-KR" sz="2000" dirty="0" err="1" smtClean="0">
                <a:latin typeface="a옛날목욕탕L" pitchFamily="18" charset="-127"/>
                <a:ea typeface="a옛날목욕탕L" pitchFamily="18" charset="-127"/>
              </a:rPr>
              <a:t>uber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등의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o2o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시스템이 기존의 시스템보단 편리</a:t>
            </a:r>
            <a:endParaRPr lang="en-US" altLang="ko-KR" sz="2000" dirty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그러나 그 편리를 대가로 여러 법적인 마찰이 생김</a:t>
            </a:r>
            <a:endParaRPr lang="en-US" altLang="ko-KR" sz="2000" dirty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124744"/>
            <a:ext cx="6181725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68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side effect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41</a:t>
            </a:fld>
            <a:endParaRPr lang="en-US" altLang="ko-KR" dirty="0"/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1115616" y="5445224"/>
            <a:ext cx="3168351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400" i="1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5" name="AutoShape 2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094136"/>
              </p:ext>
            </p:extLst>
          </p:nvPr>
        </p:nvGraphicFramePr>
        <p:xfrm>
          <a:off x="1115733" y="2555212"/>
          <a:ext cx="7056784" cy="2931922"/>
        </p:xfrm>
        <a:graphic>
          <a:graphicData uri="http://schemas.openxmlformats.org/drawingml/2006/table">
            <a:tbl>
              <a:tblPr/>
              <a:tblGrid>
                <a:gridCol w="3050051"/>
                <a:gridCol w="4006733"/>
              </a:tblGrid>
              <a:tr h="1629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100" b="1" kern="100" spc="0" dirty="0">
                          <a:solidFill>
                            <a:srgbClr val="000000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</a:rPr>
                        <a:t>문제점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100" b="1" kern="100" spc="0" dirty="0">
                          <a:solidFill>
                            <a:srgbClr val="000000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</a:rPr>
                        <a:t>해결방안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659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</a:rPr>
                        <a:t>① 개인정보 이용에 따른 개인정보 부정 사용 발생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</a:rPr>
                        <a:t>법제화 및 보안 기능을 강화하고 </a:t>
                      </a:r>
                      <a:r>
                        <a:rPr lang="en-US" altLang="ko-KR" sz="1100" kern="100" spc="0" dirty="0">
                          <a:solidFill>
                            <a:srgbClr val="000000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</a:rPr>
                        <a:t>Securer </a:t>
                      </a: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</a:rPr>
                        <a:t>코딩으로 서비스 구현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582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100" kern="100" spc="0" dirty="0" smtClean="0">
                          <a:solidFill>
                            <a:srgbClr val="000000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</a:rPr>
                        <a:t>② </a:t>
                      </a: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</a:rPr>
                        <a:t>정보 과잉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1100" kern="100" spc="0" dirty="0">
                          <a:solidFill>
                            <a:srgbClr val="000000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</a:rPr>
                        <a:t>Big Data</a:t>
                      </a: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</a:rPr>
                        <a:t>를 통해서 사용자에게 필요한 정보를 추출 후 제공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45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</a:rPr>
                        <a:t>③ 관련 법규 제정으로 인한 산업간 마찰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a옛날목욕탕L" pitchFamily="18" charset="-127"/>
                          <a:ea typeface="a옛날목욕탕L" pitchFamily="18" charset="-127"/>
                        </a:rPr>
                        <a:t>법규 제정 이전 민관 충분한 검토 및 회의를 통해 의사반영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a옛날목욕탕L" pitchFamily="18" charset="-127"/>
                        <a:ea typeface="a옛날목욕탕L" pitchFamily="18" charset="-127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" name="텍스트 개체 틀 20"/>
          <p:cNvSpPr>
            <a:spLocks noGrp="1"/>
          </p:cNvSpPr>
          <p:nvPr>
            <p:ph type="body" sz="quarter" idx="4294967295"/>
          </p:nvPr>
        </p:nvSpPr>
        <p:spPr>
          <a:xfrm rot="20700000">
            <a:off x="221432" y="1759984"/>
            <a:ext cx="5050374" cy="1075662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ko-KR" altLang="en-US" sz="6000" dirty="0" smtClean="0">
                <a:latin typeface="a옛날목욕탕L" pitchFamily="18" charset="-127"/>
                <a:ea typeface="a옛날목욕탕L" pitchFamily="18" charset="-127"/>
              </a:rPr>
              <a:t>문제 사안 해결 방법</a:t>
            </a:r>
            <a:endParaRPr lang="ko-KR" altLang="en-US" sz="6000" dirty="0"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434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1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>
          <a:xfrm rot="20700000">
            <a:off x="1257897" y="2659088"/>
            <a:ext cx="5343383" cy="1246495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j-lt"/>
              </a:rPr>
              <a:t>o2o to o4o</a:t>
            </a:r>
            <a:endParaRPr lang="ko-KR" altLang="en-US" dirty="0">
              <a:latin typeface="+mj-lt"/>
            </a:endParaRPr>
          </a:p>
        </p:txBody>
      </p:sp>
      <p:sp>
        <p:nvSpPr>
          <p:cNvPr id="14" name="텍스트 개체 틀 20"/>
          <p:cNvSpPr>
            <a:spLocks noGrp="1"/>
          </p:cNvSpPr>
          <p:nvPr>
            <p:ph type="body" sz="quarter" idx="13"/>
          </p:nvPr>
        </p:nvSpPr>
        <p:spPr>
          <a:xfrm rot="20700000">
            <a:off x="5840364" y="1373860"/>
            <a:ext cx="2645569" cy="1246495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j-lt"/>
              </a:rPr>
              <a:t>08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6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to o4o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43</a:t>
            </a:fld>
            <a:endParaRPr lang="en-US" altLang="ko-KR" dirty="0"/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1115616" y="5445224"/>
            <a:ext cx="3168351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400" i="1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5" name="AutoShape 2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2772" name="Picture 4" descr="o4o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82" y="1196751"/>
            <a:ext cx="5975105" cy="373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내용 개체 틀 2"/>
          <p:cNvSpPr txBox="1">
            <a:spLocks/>
          </p:cNvSpPr>
          <p:nvPr/>
        </p:nvSpPr>
        <p:spPr>
          <a:xfrm>
            <a:off x="0" y="5229200"/>
            <a:ext cx="9134271" cy="1843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o2o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는 온라인 소비자를 오프라인으로 연결하는 것을 의미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o4o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는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online for offline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으로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o2o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와 비슷한 개념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기존 온라인 강세였던 서비스가 오프라인으로 확장하는 것을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o4o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라 함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759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to o4o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44</a:t>
            </a:fld>
            <a:endParaRPr lang="en-US" altLang="ko-KR" dirty="0"/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1115616" y="5445224"/>
            <a:ext cx="3168351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400" i="1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5" name="AutoShape 2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3794" name="Picture 2" descr="ìë§ì¡´ ê³ 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451" y="1268760"/>
            <a:ext cx="6371367" cy="358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0" y="5014354"/>
            <a:ext cx="9134271" cy="1843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아마존 고</a:t>
            </a:r>
            <a:endParaRPr lang="en-US" altLang="ko-KR" sz="32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아마존 고를 이용하기 위해서는 </a:t>
            </a:r>
            <a:r>
              <a:rPr lang="ko-KR" altLang="en-US" sz="2000" dirty="0" err="1" smtClean="0">
                <a:latin typeface="a옛날목욕탕L" pitchFamily="18" charset="-127"/>
                <a:ea typeface="a옛날목욕탕L" pitchFamily="18" charset="-127"/>
              </a:rPr>
              <a:t>아마존고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2000" dirty="0" err="1" smtClean="0">
                <a:latin typeface="a옛날목욕탕L" pitchFamily="18" charset="-127"/>
                <a:ea typeface="a옛날목욕탕L" pitchFamily="18" charset="-127"/>
              </a:rPr>
              <a:t>앱을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 설치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 err="1" smtClean="0">
                <a:latin typeface="a옛날목욕탕L" pitchFamily="18" charset="-127"/>
                <a:ea typeface="a옛날목욕탕L" pitchFamily="18" charset="-127"/>
              </a:rPr>
              <a:t>입장시에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2000" dirty="0" err="1" smtClean="0">
                <a:latin typeface="a옛날목욕탕L" pitchFamily="18" charset="-127"/>
                <a:ea typeface="a옛날목욕탕L" pitchFamily="18" charset="-127"/>
              </a:rPr>
              <a:t>앱으로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QR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코드를 생성하여 체크인 해야 함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매장에서 상품을 가지고 나오면 아마존 </a:t>
            </a:r>
            <a:r>
              <a:rPr lang="ko-KR" altLang="en-US" sz="2000" dirty="0" err="1" smtClean="0">
                <a:latin typeface="a옛날목욕탕L" pitchFamily="18" charset="-127"/>
                <a:ea typeface="a옛날목욕탕L" pitchFamily="18" charset="-127"/>
              </a:rPr>
              <a:t>닷컴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 계정을 통해 자동으로 결제</a:t>
            </a:r>
            <a:endParaRPr lang="en-US" altLang="ko-KR" sz="2000" dirty="0"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94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to o4o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45</a:t>
            </a:fld>
            <a:endParaRPr lang="en-US" altLang="ko-KR" dirty="0"/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1115616" y="5445224"/>
            <a:ext cx="3168351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400" i="1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5" name="AutoShape 2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0" y="5014354"/>
            <a:ext cx="9134271" cy="1843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다방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다방은 월세를 신용카드로 납부할 수 있게 하는 시스템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, “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다방페이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”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를 </a:t>
            </a:r>
            <a:r>
              <a:rPr lang="ko-KR" altLang="en-US" sz="2000" dirty="0" err="1" smtClean="0">
                <a:latin typeface="a옛날목욕탕L" pitchFamily="18" charset="-127"/>
                <a:ea typeface="a옛날목욕탕L" pitchFamily="18" charset="-127"/>
              </a:rPr>
              <a:t>런칭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임차인에게는 월세 </a:t>
            </a:r>
            <a:r>
              <a:rPr lang="ko-KR" altLang="en-US" sz="2000" dirty="0" err="1" smtClean="0">
                <a:latin typeface="a옛날목욕탕L" pitchFamily="18" charset="-127"/>
                <a:ea typeface="a옛날목욕탕L" pitchFamily="18" charset="-127"/>
              </a:rPr>
              <a:t>납부액의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 소득공제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,</a:t>
            </a:r>
            <a:r>
              <a:rPr lang="ko-KR" altLang="en-US" sz="2000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포인트 적립 혜택 제공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매물의 신뢰도와 중개서비스 품질 문제를 해결하기 위해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“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다방 </a:t>
            </a:r>
            <a:r>
              <a:rPr lang="ko-KR" altLang="en-US" sz="2000" dirty="0" err="1" smtClean="0">
                <a:latin typeface="a옛날목욕탕L" pitchFamily="18" charset="-127"/>
                <a:ea typeface="a옛날목욕탕L" pitchFamily="18" charset="-127"/>
              </a:rPr>
              <a:t>케어센터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”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설립</a:t>
            </a:r>
            <a:endParaRPr lang="en-US" altLang="ko-KR" sz="2000" dirty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11" name="Picture 4" descr="ë¤ë°©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309" y="1844824"/>
            <a:ext cx="4269651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72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1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>
          <a:xfrm rot="20700000">
            <a:off x="1257897" y="2659088"/>
            <a:ext cx="5343383" cy="1246495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j-lt"/>
              </a:rPr>
              <a:t>prospect</a:t>
            </a:r>
            <a:endParaRPr lang="ko-KR" altLang="en-US" dirty="0">
              <a:latin typeface="+mj-lt"/>
            </a:endParaRPr>
          </a:p>
        </p:txBody>
      </p:sp>
      <p:sp>
        <p:nvSpPr>
          <p:cNvPr id="14" name="텍스트 개체 틀 20"/>
          <p:cNvSpPr>
            <a:spLocks noGrp="1"/>
          </p:cNvSpPr>
          <p:nvPr>
            <p:ph type="body" sz="quarter" idx="13"/>
          </p:nvPr>
        </p:nvSpPr>
        <p:spPr>
          <a:xfrm rot="20700000">
            <a:off x="5840364" y="1373860"/>
            <a:ext cx="2645569" cy="1246495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j-lt"/>
              </a:rPr>
              <a:t>09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580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 smtClean="0"/>
              <a:t>prospect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47</a:t>
            </a:fld>
            <a:endParaRPr lang="en-US" altLang="ko-KR" dirty="0"/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1115616" y="5445224"/>
            <a:ext cx="3168351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400" i="1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5" name="AutoShape 2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0" y="5229200"/>
            <a:ext cx="9134271" cy="1843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초기의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o2o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는 음식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숙식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운송업계 위주로 집중되어 있었음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그러나 최근에는 소매업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은행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sz="2000" dirty="0" err="1" smtClean="0">
                <a:latin typeface="a옛날목욕탕L" pitchFamily="18" charset="-127"/>
                <a:ea typeface="a옛날목욕탕L" pitchFamily="18" charset="-127"/>
              </a:rPr>
              <a:t>병원등으로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 다양한 방면으로 확대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74741" y="1919150"/>
            <a:ext cx="3523527" cy="2587652"/>
            <a:chOff x="1043608" y="1916832"/>
            <a:chExt cx="3523527" cy="2587652"/>
          </a:xfrm>
        </p:grpSpPr>
        <p:pic>
          <p:nvPicPr>
            <p:cNvPr id="34818" name="Picture 2" descr="C:\Users\jiharu\Downloads\iconmonstr-fast-food-1-24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3212976"/>
              <a:ext cx="1152128" cy="115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19" name="Picture 3" descr="C:\Users\jiharu\Downloads\iconmonstr-home-6-24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1916832"/>
              <a:ext cx="1142857" cy="114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20" name="Picture 4" descr="C:\Users\jiharu\Downloads\iconmonstr-car-1-24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6246" y="3073595"/>
              <a:ext cx="1430889" cy="1430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5885644" y="1866670"/>
            <a:ext cx="2583017" cy="2640132"/>
            <a:chOff x="5508104" y="1727290"/>
            <a:chExt cx="2583017" cy="2640132"/>
          </a:xfrm>
        </p:grpSpPr>
        <p:pic>
          <p:nvPicPr>
            <p:cNvPr id="34821" name="Picture 5" descr="C:\Users\jiharu\Downloads\iconmonstr-coin-10-240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5725" y="1727290"/>
              <a:ext cx="1142857" cy="114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22" name="Picture 6" descr="C:\Users\jiharu\Downloads\iconmonstr-medical-13-24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104" y="2833510"/>
              <a:ext cx="926833" cy="926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23" name="Picture 7" descr="C:\Users\jiharu\Downloads\iconmonstr-shipping-box-11-240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264" y="3224565"/>
              <a:ext cx="1142857" cy="114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오른쪽 화살표 16"/>
          <p:cNvSpPr/>
          <p:nvPr/>
        </p:nvSpPr>
        <p:spPr>
          <a:xfrm>
            <a:off x="4427984" y="2799669"/>
            <a:ext cx="648072" cy="831249"/>
          </a:xfrm>
          <a:prstGeom prst="rightArrow">
            <a:avLst/>
          </a:prstGeom>
          <a:solidFill>
            <a:srgbClr val="69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86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 smtClean="0"/>
              <a:t>prospect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48</a:t>
            </a:fld>
            <a:endParaRPr lang="en-US" altLang="ko-KR" dirty="0"/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1115616" y="5445224"/>
            <a:ext cx="3168351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400" i="1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5" name="AutoShape 2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0" y="5229200"/>
            <a:ext cx="9134271" cy="1843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o2o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쇼핑은 온라인에서 구매하고 오프라인에서 상품을 찾음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또한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IT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기술의 발전으로 가상공간에서 미리 체험 가능</a:t>
            </a:r>
            <a:endParaRPr lang="en-US" altLang="ko-KR" sz="2000" dirty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 err="1" smtClean="0">
                <a:latin typeface="a옛날목욕탕L" pitchFamily="18" charset="-127"/>
                <a:ea typeface="a옛날목욕탕L" pitchFamily="18" charset="-127"/>
              </a:rPr>
              <a:t>체험후에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 구매를 </a:t>
            </a:r>
            <a:r>
              <a:rPr lang="ko-KR" altLang="en-US" sz="2000" dirty="0" err="1" smtClean="0">
                <a:latin typeface="a옛날목욕탕L" pitchFamily="18" charset="-127"/>
                <a:ea typeface="a옛날목욕탕L" pitchFamily="18" charset="-127"/>
              </a:rPr>
              <a:t>결정할수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 있게 </a:t>
            </a:r>
            <a:r>
              <a:rPr lang="ko-KR" altLang="en-US" sz="2000" dirty="0" err="1" smtClean="0">
                <a:latin typeface="a옛날목욕탕L" pitchFamily="18" charset="-127"/>
                <a:ea typeface="a옛날목욕탕L" pitchFamily="18" charset="-127"/>
              </a:rPr>
              <a:t>됨녀서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 인테리어나 </a:t>
            </a:r>
            <a:r>
              <a:rPr lang="ko-KR" altLang="en-US" sz="2000" dirty="0" err="1" smtClean="0">
                <a:latin typeface="a옛날목욕탕L" pitchFamily="18" charset="-127"/>
                <a:ea typeface="a옛날목욕탕L" pitchFamily="18" charset="-127"/>
              </a:rPr>
              <a:t>어패럴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 산업에도 활용도 증가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35842" name="Picture 2" descr="web browser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03" y="2708920"/>
            <a:ext cx="3575101" cy="135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오른쪽 화살표 18"/>
          <p:cNvSpPr/>
          <p:nvPr/>
        </p:nvSpPr>
        <p:spPr>
          <a:xfrm>
            <a:off x="4427984" y="2799669"/>
            <a:ext cx="648072" cy="831249"/>
          </a:xfrm>
          <a:prstGeom prst="rightArrow">
            <a:avLst/>
          </a:prstGeom>
          <a:solidFill>
            <a:srgbClr val="69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6012160" y="2304762"/>
            <a:ext cx="2017121" cy="1884313"/>
            <a:chOff x="5364088" y="1988840"/>
            <a:chExt cx="2017121" cy="1884313"/>
          </a:xfrm>
        </p:grpSpPr>
        <p:pic>
          <p:nvPicPr>
            <p:cNvPr id="20" name="Picture 7" descr="C:\Users\jiharu\Downloads\iconmonstr-shipping-box-11-24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8352" y="2675491"/>
              <a:ext cx="1142857" cy="114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7" descr="C:\Users\jiharu\Downloads\iconmonstr-shipping-box-11-24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0003" y="1988840"/>
              <a:ext cx="1142857" cy="114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7" descr="C:\Users\jiharu\Downloads\iconmonstr-shipping-box-11-24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2730296"/>
              <a:ext cx="1142857" cy="114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298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 smtClean="0"/>
              <a:t>prospect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49</a:t>
            </a:fld>
            <a:endParaRPr lang="en-US" altLang="ko-KR" dirty="0"/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1115616" y="5445224"/>
            <a:ext cx="3168351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400" i="1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5" name="AutoShape 2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49" y="1322096"/>
            <a:ext cx="3175000" cy="3429000"/>
          </a:xfrm>
          <a:prstGeom prst="rect">
            <a:avLst/>
          </a:prstGeom>
        </p:spPr>
      </p:pic>
      <p:pic>
        <p:nvPicPr>
          <p:cNvPr id="17" name="Picture 2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903140"/>
            <a:ext cx="3311505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2"/>
          <p:cNvSpPr txBox="1">
            <a:spLocks/>
          </p:cNvSpPr>
          <p:nvPr/>
        </p:nvSpPr>
        <p:spPr>
          <a:xfrm>
            <a:off x="703135" y="4736804"/>
            <a:ext cx="3296027" cy="1843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일본의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NRI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는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2011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년 부터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7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년간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o2o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시장규모를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2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배 이상 </a:t>
            </a:r>
            <a:r>
              <a:rPr lang="ko-KR" altLang="en-US" sz="2000" dirty="0" err="1" smtClean="0">
                <a:latin typeface="a옛날목욕탕L" pitchFamily="18" charset="-127"/>
                <a:ea typeface="a옛날목욕탕L" pitchFamily="18" charset="-127"/>
              </a:rPr>
              <a:t>확장하게됨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163542" y="4751096"/>
            <a:ext cx="3296027" cy="1843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중국의 </a:t>
            </a:r>
            <a:r>
              <a:rPr lang="ko-KR" altLang="en-US" sz="2000" dirty="0" err="1" smtClean="0">
                <a:latin typeface="a옛날목욕탕L" pitchFamily="18" charset="-127"/>
                <a:ea typeface="a옛날목욕탕L" pitchFamily="18" charset="-127"/>
              </a:rPr>
              <a:t>이미디어리서치는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2012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년부터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6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년간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o2o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시장 규모를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4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배 이상 확장하게 되었다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347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 smtClean="0"/>
              <a:t>   What is o2o?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5</a:t>
            </a:fld>
            <a:endParaRPr lang="en-US" altLang="ko-KR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28650" y="5488614"/>
            <a:ext cx="7886700" cy="10997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/>
              <a:t>o</a:t>
            </a:r>
            <a:r>
              <a:rPr lang="en-US" altLang="ko-KR" sz="3200" dirty="0" smtClean="0"/>
              <a:t>nline to offline(o2o)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잠재적인 고객을 온라인에서 오프라인으로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끌어내게 하는 비즈니스 전략을 총칭함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274227"/>
            <a:ext cx="2106592" cy="2303362"/>
          </a:xfrm>
          <a:prstGeom prst="rect">
            <a:avLst/>
          </a:prstGeom>
        </p:spPr>
      </p:pic>
      <p:sp>
        <p:nvSpPr>
          <p:cNvPr id="11" name="오른쪽 화살표[R] 10"/>
          <p:cNvSpPr/>
          <p:nvPr/>
        </p:nvSpPr>
        <p:spPr>
          <a:xfrm>
            <a:off x="3851920" y="2705828"/>
            <a:ext cx="1440160" cy="1440160"/>
          </a:xfrm>
          <a:prstGeom prst="rightArrow">
            <a:avLst/>
          </a:prstGeom>
          <a:solidFill>
            <a:srgbClr val="AFE0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       o2o</a:t>
            </a:r>
            <a:endParaRPr kumimoji="1"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7" r="24980"/>
          <a:stretch/>
        </p:blipFill>
        <p:spPr>
          <a:xfrm>
            <a:off x="5796136" y="3432078"/>
            <a:ext cx="924137" cy="14278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6" t="4987" r="21305" b="8956"/>
          <a:stretch/>
        </p:blipFill>
        <p:spPr>
          <a:xfrm>
            <a:off x="6948264" y="2060848"/>
            <a:ext cx="1740160" cy="194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8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 smtClean="0"/>
              <a:t>prospect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50</a:t>
            </a:fld>
            <a:endParaRPr lang="en-US" altLang="ko-KR" dirty="0"/>
          </a:p>
        </p:txBody>
      </p:sp>
      <p:sp>
        <p:nvSpPr>
          <p:cNvPr id="4" name="AutoShape 4" descr="ì¬ì´ë  ì¤ë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1115616" y="5445224"/>
            <a:ext cx="3168351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400" i="1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5" name="AutoShape 2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©ì´í¬ì ìì´ë§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4788024" y="1556792"/>
            <a:ext cx="3296027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대한 민국은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o2o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확산에 좋은 조건을 만족하고 있기에 빠른 성장세가 예상됨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>
              <a:latin typeface="a옛날목욕탕L" pitchFamily="18" charset="-127"/>
              <a:ea typeface="a옛날목욕탕L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o2o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활성화에 관한 핵심은 스마트 기기의 보급률과 </a:t>
            </a:r>
            <a:r>
              <a:rPr lang="ko-KR" altLang="en-US" sz="2000" dirty="0" err="1" smtClean="0">
                <a:latin typeface="a옛날목욕탕L" pitchFamily="18" charset="-127"/>
                <a:ea typeface="a옛날목욕탕L" pitchFamily="18" charset="-127"/>
              </a:rPr>
              <a:t>모바일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 쇼핑 이용률인데 우리나라는 이점에서 세계 최고 수준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>
              <a:latin typeface="a옛날목욕탕L" pitchFamily="18" charset="-127"/>
              <a:ea typeface="a옛날목욕탕L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이런 점에서 우리나라는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o2o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활성화를 위해서 개인정보 관련 법 제도가 </a:t>
            </a:r>
            <a:r>
              <a:rPr lang="ko-KR" altLang="en-US" sz="2000" dirty="0" err="1" smtClean="0">
                <a:latin typeface="a옛날목욕탕L" pitchFamily="18" charset="-127"/>
                <a:ea typeface="a옛날목욕탕L" pitchFamily="18" charset="-127"/>
              </a:rPr>
              <a:t>확립돼야함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37890" name="Picture 2" descr="korea pictogram\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909177"/>
            <a:ext cx="3336437" cy="584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5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6"/>
          <a:stretch/>
        </p:blipFill>
        <p:spPr>
          <a:xfrm>
            <a:off x="0" y="1052736"/>
            <a:ext cx="9144000" cy="5805264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51</a:t>
            </a:fld>
            <a:endParaRPr lang="en-US" altLang="ko-KR" dirty="0"/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51520" y="2492896"/>
            <a:ext cx="7886700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5400" dirty="0">
                <a:solidFill>
                  <a:srgbClr val="F5F5F5"/>
                </a:solidFill>
              </a:rPr>
              <a:t>t</a:t>
            </a:r>
            <a:r>
              <a:rPr lang="en-US" altLang="ko-KR" sz="5400" dirty="0" smtClean="0">
                <a:solidFill>
                  <a:srgbClr val="F5F5F5"/>
                </a:solidFill>
              </a:rPr>
              <a:t>hank you for watching!</a:t>
            </a:r>
            <a:endParaRPr lang="ko-KR" altLang="en-US" sz="5400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0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 smtClean="0"/>
              <a:t>   What is o2o?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6</a:t>
            </a:fld>
            <a:endParaRPr lang="en-US" altLang="ko-KR" dirty="0"/>
          </a:p>
        </p:txBody>
      </p:sp>
      <p:pic>
        <p:nvPicPr>
          <p:cNvPr id="3074" name="Picture 2" descr="´ë©ì¼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1110" b="1110"/>
          <a:stretch/>
        </p:blipFill>
        <p:spPr bwMode="auto">
          <a:xfrm>
            <a:off x="1054553" y="3140968"/>
            <a:ext cx="1666770" cy="156676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´ê³ 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8" t="22142" r="28833" b="28500"/>
          <a:stretch/>
        </p:blipFill>
        <p:spPr bwMode="auto">
          <a:xfrm>
            <a:off x="3704083" y="1700808"/>
            <a:ext cx="1735833" cy="174910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´ë ¨ ì´ë¯¸ì§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676" y="3140968"/>
            <a:ext cx="1821732" cy="163818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628650" y="5488614"/>
            <a:ext cx="7886700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a옛날목욕탕L" pitchFamily="18" charset="-127"/>
                <a:ea typeface="a옛날목욕탕L" pitchFamily="18" charset="-127"/>
              </a:rPr>
              <a:t>o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2o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는 이메일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,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 인터넷광고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,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 스마트폰 어플들 사용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다양한 도구와 접근 방법으로 고객이 온라인 공간을 떠나도록 유도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16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1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>
          <a:xfrm rot="20700000">
            <a:off x="964754" y="2481888"/>
            <a:ext cx="5643392" cy="1246495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j-lt"/>
              </a:rPr>
              <a:t>appearance</a:t>
            </a:r>
            <a:endParaRPr lang="ko-KR" altLang="en-US" dirty="0">
              <a:latin typeface="+mj-lt"/>
            </a:endParaRPr>
          </a:p>
        </p:txBody>
      </p:sp>
      <p:sp>
        <p:nvSpPr>
          <p:cNvPr id="14" name="텍스트 개체 틀 20"/>
          <p:cNvSpPr>
            <a:spLocks noGrp="1"/>
          </p:cNvSpPr>
          <p:nvPr>
            <p:ph type="body" sz="quarter" idx="13"/>
          </p:nvPr>
        </p:nvSpPr>
        <p:spPr>
          <a:xfrm rot="20700000">
            <a:off x="5840364" y="1373860"/>
            <a:ext cx="2645569" cy="1246495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j-lt"/>
              </a:rPr>
              <a:t>02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144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appearance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8</a:t>
            </a:fld>
            <a:endParaRPr lang="en-US" altLang="ko-KR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628650" y="5488614"/>
            <a:ext cx="7886700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2010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년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7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월 미국의 제휴마케팅업체인 </a:t>
            </a:r>
            <a:r>
              <a:rPr lang="en-US" altLang="ko-KR" sz="2000" dirty="0" err="1">
                <a:latin typeface="a옛날목욕탕L" pitchFamily="18" charset="-127"/>
                <a:ea typeface="a옛날목욕탕L" pitchFamily="18" charset="-127"/>
              </a:rPr>
              <a:t>T</a:t>
            </a:r>
            <a:r>
              <a:rPr lang="en-US" altLang="ko-KR" sz="2000" dirty="0" err="1" smtClean="0">
                <a:latin typeface="a옛날목욕탕L" pitchFamily="18" charset="-127"/>
                <a:ea typeface="a옛날목욕탕L" pitchFamily="18" charset="-127"/>
              </a:rPr>
              <a:t>rialpay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의 설립자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,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Alex </a:t>
            </a:r>
            <a:r>
              <a:rPr lang="en-US" altLang="ko-KR" sz="2000" dirty="0" err="1" smtClean="0">
                <a:latin typeface="a옛날목욕탕L" pitchFamily="18" charset="-127"/>
                <a:ea typeface="a옛날목욕탕L" pitchFamily="18" charset="-127"/>
              </a:rPr>
              <a:t>Rampell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이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IT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전문지에 기고하면서 알려짐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.</a:t>
            </a:r>
          </a:p>
        </p:txBody>
      </p:sp>
      <p:pic>
        <p:nvPicPr>
          <p:cNvPr id="5122" name="Picture 2" descr="lex Rampell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152" y="1714569"/>
            <a:ext cx="4883696" cy="274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11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59171"/>
            <a:ext cx="3416852" cy="365918"/>
          </a:xfrm>
        </p:spPr>
        <p:txBody>
          <a:bodyPr/>
          <a:lstStyle/>
          <a:p>
            <a:pPr algn="ctr"/>
            <a:r>
              <a:rPr lang="en-US" altLang="ko-KR" dirty="0"/>
              <a:t>o</a:t>
            </a:r>
            <a:r>
              <a:rPr lang="en-US" altLang="ko-KR" dirty="0" smtClean="0"/>
              <a:t>2o appearance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>
              <a:spcBef>
                <a:spcPct val="0"/>
              </a:spcBef>
            </a:pPr>
            <a:fld id="{625ABAC5-20DE-435F-AFDB-4C04CAB74DD7}" type="slidenum">
              <a:rPr lang="en-US" altLang="ko-KR" smtClean="0"/>
              <a:pPr defTabSz="914364">
                <a:spcBef>
                  <a:spcPct val="0"/>
                </a:spcBef>
              </a:pPr>
              <a:t>9</a:t>
            </a:fld>
            <a:endParaRPr lang="en-US" altLang="ko-KR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628650" y="5488614"/>
            <a:ext cx="7886700" cy="109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1pPr>
            <a:lvl2pPr marL="685772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AFE0E5">
                      <a:alpha val="0"/>
                    </a:srgbClr>
                  </a:solidFill>
                </a:ln>
                <a:solidFill>
                  <a:srgbClr val="2B617E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91436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 smtClean="0">
                <a:latin typeface="a옛날목욕탕L" pitchFamily="18" charset="-127"/>
                <a:ea typeface="a옛날목욕탕L" pitchFamily="18" charset="-127"/>
              </a:rPr>
              <a:t>01.</a:t>
            </a:r>
            <a:r>
              <a:rPr lang="ko-KR" altLang="en-US" sz="3200" dirty="0" smtClean="0">
                <a:latin typeface="a옛날목욕탕L" pitchFamily="18" charset="-127"/>
                <a:ea typeface="a옛날목욕탕L" pitchFamily="18" charset="-127"/>
              </a:rPr>
              <a:t>매장과 소비자의 단순연결</a:t>
            </a:r>
            <a:endParaRPr lang="en-US" altLang="ko-KR" sz="3200" dirty="0" smtClean="0">
              <a:latin typeface="a옛날목욕탕L" pitchFamily="18" charset="-127"/>
              <a:ea typeface="a옛날목욕탕L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온라인 구매 </a:t>
            </a:r>
            <a:r>
              <a:rPr lang="en-US" altLang="ko-KR" sz="2000" dirty="0" smtClean="0">
                <a:latin typeface="a옛날목욕탕L" pitchFamily="18" charset="-127"/>
                <a:ea typeface="a옛날목욕탕L" pitchFamily="18" charset="-127"/>
              </a:rPr>
              <a:t>-&gt; </a:t>
            </a:r>
            <a:r>
              <a:rPr lang="ko-KR" altLang="en-US" sz="2000" dirty="0" smtClean="0">
                <a:latin typeface="a옛날목욕탕L" pitchFamily="18" charset="-127"/>
                <a:ea typeface="a옛날목욕탕L" pitchFamily="18" charset="-127"/>
              </a:rPr>
              <a:t>소비자 배송</a:t>
            </a:r>
            <a:endParaRPr lang="en-US" altLang="ko-KR" sz="2000" dirty="0" smtClean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1028" name="Picture 4" descr="ìê¸°ì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809798"/>
            <a:ext cx="2659416" cy="1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77" y="2373933"/>
            <a:ext cx="2160240" cy="1967229"/>
          </a:xfrm>
          <a:prstGeom prst="rect">
            <a:avLst/>
          </a:prstGeom>
        </p:spPr>
      </p:pic>
      <p:sp>
        <p:nvSpPr>
          <p:cNvPr id="12" name="텍스트 개체 틀 20"/>
          <p:cNvSpPr>
            <a:spLocks noGrp="1"/>
          </p:cNvSpPr>
          <p:nvPr>
            <p:ph type="body" sz="quarter" idx="4294967295"/>
          </p:nvPr>
        </p:nvSpPr>
        <p:spPr>
          <a:xfrm rot="20700000">
            <a:off x="528811" y="1657915"/>
            <a:ext cx="2412110" cy="41522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ko-KR" dirty="0" smtClean="0">
                <a:latin typeface="+mj-lt"/>
              </a:rPr>
              <a:t>evolution!!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53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5">
      <a:majorFont>
        <a:latin typeface="Gobold"/>
        <a:ea typeface="KoPub돋움체 Bold"/>
        <a:cs typeface=""/>
      </a:majorFont>
      <a:minorFont>
        <a:latin typeface="Gobold"/>
        <a:ea typeface="KoPub돋움체 Mediu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1886</TotalTime>
  <Words>1219</Words>
  <Application>Microsoft Office PowerPoint</Application>
  <PresentationFormat>화면 슬라이드 쇼(4:3)</PresentationFormat>
  <Paragraphs>342</Paragraphs>
  <Slides>51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0" baseType="lpstr">
      <vt:lpstr>굴림</vt:lpstr>
      <vt:lpstr>Arial</vt:lpstr>
      <vt:lpstr>a옛날목욕탕L</vt:lpstr>
      <vt:lpstr>Built Titling Sb</vt:lpstr>
      <vt:lpstr>Gobold</vt:lpstr>
      <vt:lpstr>맑은 고딕</vt:lpstr>
      <vt:lpstr>KoPub돋움체 Medium</vt:lpstr>
      <vt:lpstr>KoPub돋움체 Bold</vt:lpstr>
      <vt:lpstr>Office 테마</vt:lpstr>
      <vt:lpstr>데이터통신  o2o 활성화  4조</vt:lpstr>
      <vt:lpstr>데이터통신  o2o 활성화  4조</vt:lpstr>
      <vt:lpstr>PowerPoint 프레젠테이션</vt:lpstr>
      <vt:lpstr>   What is o2o?</vt:lpstr>
      <vt:lpstr>   What is o2o?</vt:lpstr>
      <vt:lpstr>   What is o2o?</vt:lpstr>
      <vt:lpstr>PowerPoint 프레젠테이션</vt:lpstr>
      <vt:lpstr>o2o appearance</vt:lpstr>
      <vt:lpstr>o2o appearance</vt:lpstr>
      <vt:lpstr>o2o appearance</vt:lpstr>
      <vt:lpstr>o2o appearance</vt:lpstr>
      <vt:lpstr>PowerPoint 프레젠테이션</vt:lpstr>
      <vt:lpstr>o2o activate background</vt:lpstr>
      <vt:lpstr>o2o activate background</vt:lpstr>
      <vt:lpstr>o2o activate background</vt:lpstr>
      <vt:lpstr>o2o activate background</vt:lpstr>
      <vt:lpstr>PowerPoint 프레젠테이션</vt:lpstr>
      <vt:lpstr>o2o charachter</vt:lpstr>
      <vt:lpstr>o2o charachter</vt:lpstr>
      <vt:lpstr>o2o charachter</vt:lpstr>
      <vt:lpstr>o2o charachter</vt:lpstr>
      <vt:lpstr>o2o charachter</vt:lpstr>
      <vt:lpstr>o2o charachter</vt:lpstr>
      <vt:lpstr>PowerPoint 프레젠테이션</vt:lpstr>
      <vt:lpstr>o2o use case</vt:lpstr>
      <vt:lpstr>o2o use case</vt:lpstr>
      <vt:lpstr>o2o use case</vt:lpstr>
      <vt:lpstr>o2o use case</vt:lpstr>
      <vt:lpstr>o2o use case</vt:lpstr>
      <vt:lpstr>PowerPoint 프레젠테이션</vt:lpstr>
      <vt:lpstr>o2o use case in other country</vt:lpstr>
      <vt:lpstr>o2o use case in other country</vt:lpstr>
      <vt:lpstr>o2o use case in other country</vt:lpstr>
      <vt:lpstr>o2o use case in other country</vt:lpstr>
      <vt:lpstr>o2o use case in other country</vt:lpstr>
      <vt:lpstr>o2o use case in other country</vt:lpstr>
      <vt:lpstr>PowerPoint 프레젠테이션</vt:lpstr>
      <vt:lpstr>o2o side effect</vt:lpstr>
      <vt:lpstr>o2o side effect</vt:lpstr>
      <vt:lpstr>o2o side effect</vt:lpstr>
      <vt:lpstr>o2o side effect</vt:lpstr>
      <vt:lpstr>PowerPoint 프레젠테이션</vt:lpstr>
      <vt:lpstr>o2o to o4o</vt:lpstr>
      <vt:lpstr>o2o to o4o</vt:lpstr>
      <vt:lpstr>o2o to o4o</vt:lpstr>
      <vt:lpstr>PowerPoint 프레젠테이션</vt:lpstr>
      <vt:lpstr>prospect</vt:lpstr>
      <vt:lpstr>prospect</vt:lpstr>
      <vt:lpstr>prospect</vt:lpstr>
      <vt:lpstr>prospect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jiharu</cp:lastModifiedBy>
  <cp:revision>81</cp:revision>
  <dcterms:created xsi:type="dcterms:W3CDTF">2015-06-12T02:23:03Z</dcterms:created>
  <dcterms:modified xsi:type="dcterms:W3CDTF">2018-05-31T05:32:15Z</dcterms:modified>
</cp:coreProperties>
</file>